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63_6C3507B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4" r:id="rId6"/>
    <p:sldId id="355" r:id="rId7"/>
    <p:sldId id="258" r:id="rId8"/>
    <p:sldId id="359" r:id="rId9"/>
    <p:sldId id="360" r:id="rId10"/>
    <p:sldId id="364" r:id="rId11"/>
    <p:sldId id="363" r:id="rId12"/>
    <p:sldId id="356" r:id="rId13"/>
    <p:sldId id="357" r:id="rId14"/>
    <p:sldId id="358" r:id="rId15"/>
    <p:sldId id="361" r:id="rId16"/>
    <p:sldId id="362" r:id="rId17"/>
    <p:sldId id="365"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FC1D0-FE49-2C71-1FA2-04683142449E}" name="ANDEE FOUTZ" initials="AF" userId="S::AXFOUTZ@sentara.com::aafc1af8-04b4-40a6-90a3-09e08b4b0f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236" autoAdjust="0"/>
  </p:normalViewPr>
  <p:slideViewPr>
    <p:cSldViewPr>
      <p:cViewPr varScale="1">
        <p:scale>
          <a:sx n="110" d="100"/>
          <a:sy n="110" d="100"/>
        </p:scale>
        <p:origin x="1028" y="7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63_6C3507B9.xml><?xml version="1.0" encoding="utf-8"?>
<p188:cmLst xmlns:a="http://schemas.openxmlformats.org/drawingml/2006/main" xmlns:r="http://schemas.openxmlformats.org/officeDocument/2006/relationships" xmlns:p188="http://schemas.microsoft.com/office/powerpoint/2018/8/main">
  <p188:cm id="{F01EC6AC-19FC-4AA4-BCAC-B1A36026695B}" authorId="{096FC1D0-FE49-2C71-1FA2-04683142449E}" created="2025-08-28T16:15:55.482">
    <ac:deMkLst xmlns:ac="http://schemas.microsoft.com/office/drawing/2013/main/command">
      <pc:docMk xmlns:pc="http://schemas.microsoft.com/office/powerpoint/2013/main/command"/>
      <pc:sldMk xmlns:pc="http://schemas.microsoft.com/office/powerpoint/2013/main/command" cId="1815414713" sldId="355"/>
      <ac:spMk id="5" creationId="{3283851E-F3FA-2830-4DA3-848050252959}"/>
    </ac:deMkLst>
    <p188:txBody>
      <a:bodyPr/>
      <a:lstStyle/>
      <a:p>
        <a:r>
          <a:rPr lang="en-US"/>
          <a:t>What is the ask for the committee members? Who and how should they contact for participating.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1446E-FC33-43CB-923C-64F5BF4572DC}" type="datetimeFigureOut">
              <a:rPr lang="en-US" smtClean="0"/>
              <a:t>9/7/2025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16426-04E2-42D9-AC1B-76B9CBD1F42A}" type="slidenum">
              <a:rPr lang="en-US" smtClean="0"/>
              <a:t>‹#›</a:t>
            </a:fld>
            <a:endParaRPr lang="en-US"/>
          </a:p>
        </p:txBody>
      </p:sp>
    </p:spTree>
    <p:extLst>
      <p:ext uri="{BB962C8B-B14F-4D97-AF65-F5344CB8AC3E}">
        <p14:creationId xmlns:p14="http://schemas.microsoft.com/office/powerpoint/2010/main" val="132073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 Representative Reference(s) 1. Team cohesion &amp; belonging Bruner et al. (2014); Applied Sport Psychology; Wikipedia 2. Social-emotional development Kahn (2019), SBYD models 3. Community connection Sherlock (2024); Project Play (Aspen Institute) 4. Retention &amp; enjoyment Project Play data; </a:t>
            </a:r>
            <a:r>
              <a:rPr lang="en-US" dirty="0" err="1"/>
              <a:t>Verywell</a:t>
            </a:r>
            <a:r>
              <a:rPr lang="en-US" dirty="0"/>
              <a:t> Mind 5. Character &amp; life skills Positive Youth Development (Wikipedia); Project Play </a:t>
            </a:r>
          </a:p>
        </p:txBody>
      </p:sp>
      <p:sp>
        <p:nvSpPr>
          <p:cNvPr id="4" name="Slide Number Placeholder 3"/>
          <p:cNvSpPr>
            <a:spLocks noGrp="1"/>
          </p:cNvSpPr>
          <p:nvPr>
            <p:ph type="sldNum" sz="quarter" idx="5"/>
          </p:nvPr>
        </p:nvSpPr>
        <p:spPr/>
        <p:txBody>
          <a:bodyPr/>
          <a:lstStyle/>
          <a:p>
            <a:fld id="{4B716426-04E2-42D9-AC1B-76B9CBD1F42A}" type="slidenum">
              <a:rPr lang="en-US" smtClean="0"/>
              <a:t>11</a:t>
            </a:fld>
            <a:endParaRPr lang="en-US"/>
          </a:p>
        </p:txBody>
      </p:sp>
    </p:spTree>
    <p:extLst>
      <p:ext uri="{BB962C8B-B14F-4D97-AF65-F5344CB8AC3E}">
        <p14:creationId xmlns:p14="http://schemas.microsoft.com/office/powerpoint/2010/main" val="93715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D69E1-58CA-AA11-72CA-1265497FD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EE095-AEF6-D4D4-FB9D-AA8321AF1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D0C16-54C8-3957-7EBB-5AF091463A46}"/>
              </a:ext>
            </a:extLst>
          </p:cNvPr>
          <p:cNvSpPr>
            <a:spLocks noGrp="1"/>
          </p:cNvSpPr>
          <p:nvPr>
            <p:ph type="body" idx="1"/>
          </p:nvPr>
        </p:nvSpPr>
        <p:spPr/>
        <p:txBody>
          <a:bodyPr/>
          <a:lstStyle/>
          <a:p>
            <a:r>
              <a:rPr lang="en-US" dirty="0"/>
              <a:t>Reason Representative Reference(s) 1. Team cohesion &amp; belonging Bruner et al. (2014); Applied Sport Psychology; Wikipedia 2. Social-emotional development Kahn (2019), SBYD models 3. Community connection Sherlock (2024); Project Play (Aspen Institute) 4. Retention &amp; enjoyment Project Play data; </a:t>
            </a:r>
            <a:r>
              <a:rPr lang="en-US" dirty="0" err="1"/>
              <a:t>Verywell</a:t>
            </a:r>
            <a:r>
              <a:rPr lang="en-US" dirty="0"/>
              <a:t> Mind 5. Character &amp; life skills Positive Youth Development (Wikipedia); Project Play </a:t>
            </a:r>
          </a:p>
          <a:p>
            <a:endParaRPr lang="en-US" dirty="0"/>
          </a:p>
          <a:p>
            <a:r>
              <a:rPr lang="en-US" dirty="0"/>
              <a:t>Diaper drive sept.</a:t>
            </a:r>
          </a:p>
          <a:p>
            <a:r>
              <a:rPr lang="en-US" dirty="0"/>
              <a:t>Swim A Thon- </a:t>
            </a:r>
          </a:p>
        </p:txBody>
      </p:sp>
      <p:sp>
        <p:nvSpPr>
          <p:cNvPr id="4" name="Slide Number Placeholder 3">
            <a:extLst>
              <a:ext uri="{FF2B5EF4-FFF2-40B4-BE49-F238E27FC236}">
                <a16:creationId xmlns:a16="http://schemas.microsoft.com/office/drawing/2014/main" id="{7E402D6C-9575-E80A-0143-ABE8919052E8}"/>
              </a:ext>
            </a:extLst>
          </p:cNvPr>
          <p:cNvSpPr>
            <a:spLocks noGrp="1"/>
          </p:cNvSpPr>
          <p:nvPr>
            <p:ph type="sldNum" sz="quarter" idx="5"/>
          </p:nvPr>
        </p:nvSpPr>
        <p:spPr/>
        <p:txBody>
          <a:bodyPr/>
          <a:lstStyle/>
          <a:p>
            <a:fld id="{4B716426-04E2-42D9-AC1B-76B9CBD1F42A}" type="slidenum">
              <a:rPr lang="en-US" smtClean="0"/>
              <a:t>12</a:t>
            </a:fld>
            <a:endParaRPr lang="en-US"/>
          </a:p>
        </p:txBody>
      </p:sp>
    </p:spTree>
    <p:extLst>
      <p:ext uri="{BB962C8B-B14F-4D97-AF65-F5344CB8AC3E}">
        <p14:creationId xmlns:p14="http://schemas.microsoft.com/office/powerpoint/2010/main" val="195978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38F7F-14BD-D3FB-9DB3-0381FE88B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86EC9-5603-0E95-9E7B-F1A06F4BB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9C61B-9E21-9EF9-48A2-BC88D5F88190}"/>
              </a:ext>
            </a:extLst>
          </p:cNvPr>
          <p:cNvSpPr>
            <a:spLocks noGrp="1"/>
          </p:cNvSpPr>
          <p:nvPr>
            <p:ph type="body" idx="1"/>
          </p:nvPr>
        </p:nvSpPr>
        <p:spPr/>
        <p:txBody>
          <a:bodyPr/>
          <a:lstStyle/>
          <a:p>
            <a:r>
              <a:rPr lang="en-US" dirty="0"/>
              <a:t>Reason Representative Reference(s) 1. Team cohesion &amp; belonging Bruner et al. (2014); Applied Sport Psychology; Wikipedia 2. Social-emotional development Kahn (2019), SBYD models 3. Community connection Sherlock (2024); Project Play (Aspen Institute) 4. Retention &amp; enjoyment Project Play data; </a:t>
            </a:r>
            <a:r>
              <a:rPr lang="en-US" dirty="0" err="1"/>
              <a:t>Verywell</a:t>
            </a:r>
            <a:r>
              <a:rPr lang="en-US" dirty="0"/>
              <a:t> Mind 5. Character &amp; life skills Positive Youth Development (Wikipedia); Project Play </a:t>
            </a:r>
          </a:p>
        </p:txBody>
      </p:sp>
      <p:sp>
        <p:nvSpPr>
          <p:cNvPr id="4" name="Slide Number Placeholder 3">
            <a:extLst>
              <a:ext uri="{FF2B5EF4-FFF2-40B4-BE49-F238E27FC236}">
                <a16:creationId xmlns:a16="http://schemas.microsoft.com/office/drawing/2014/main" id="{B0CC549B-FC4D-8F92-2EEE-7F3AB9F71E42}"/>
              </a:ext>
            </a:extLst>
          </p:cNvPr>
          <p:cNvSpPr>
            <a:spLocks noGrp="1"/>
          </p:cNvSpPr>
          <p:nvPr>
            <p:ph type="sldNum" sz="quarter" idx="5"/>
          </p:nvPr>
        </p:nvSpPr>
        <p:spPr/>
        <p:txBody>
          <a:bodyPr/>
          <a:lstStyle/>
          <a:p>
            <a:fld id="{4B716426-04E2-42D9-AC1B-76B9CBD1F42A}" type="slidenum">
              <a:rPr lang="en-US" smtClean="0"/>
              <a:t>13</a:t>
            </a:fld>
            <a:endParaRPr lang="en-US"/>
          </a:p>
        </p:txBody>
      </p:sp>
    </p:spTree>
    <p:extLst>
      <p:ext uri="{BB962C8B-B14F-4D97-AF65-F5344CB8AC3E}">
        <p14:creationId xmlns:p14="http://schemas.microsoft.com/office/powerpoint/2010/main" val="3395692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55875" y="476250"/>
            <a:ext cx="6048375" cy="1109663"/>
          </a:xfrm>
        </p:spPr>
        <p:txBody>
          <a:bodyPr/>
          <a:lstStyle>
            <a:lvl1pPr algn="r">
              <a:defRPr sz="3200" b="1"/>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2555875" y="1336675"/>
            <a:ext cx="6048375" cy="696913"/>
          </a:xfrm>
          <a:effectLst>
            <a:outerShdw dist="17961" dir="2700000" algn="ctr" rotWithShape="0">
              <a:schemeClr val="bg2"/>
            </a:outerShdw>
          </a:effectLst>
        </p:spPr>
        <p:txBody>
          <a:bodyPr/>
          <a:lstStyle>
            <a:lvl1pPr marL="0" indent="0" algn="r">
              <a:buFontTx/>
              <a:buNone/>
              <a:defRPr sz="2400" b="1">
                <a:solidFill>
                  <a:schemeClr val="bg1"/>
                </a:solidFill>
              </a:defRPr>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85000" y="400050"/>
            <a:ext cx="1979613" cy="6269038"/>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1042988" y="400050"/>
            <a:ext cx="5789612" cy="6269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sz="half" idx="1"/>
          </p:nvPr>
        </p:nvSpPr>
        <p:spPr>
          <a:xfrm>
            <a:off x="1042988" y="1268413"/>
            <a:ext cx="388302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5078413" y="1268413"/>
            <a:ext cx="3884612"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400050"/>
            <a:ext cx="6769100" cy="508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1042988" y="1268413"/>
            <a:ext cx="7920037" cy="540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and.us/n/a0a3b3k374wc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63_6C3507B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Whitnesmith@gmail.com"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jdvile@gmail.com"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1600200"/>
            <a:ext cx="5472112" cy="792162"/>
          </a:xfrm>
          <a:noFill/>
        </p:spPr>
        <p:txBody>
          <a:bodyPr/>
          <a:lstStyle/>
          <a:p>
            <a:r>
              <a:rPr lang="en-US" sz="2800" dirty="0">
                <a:solidFill>
                  <a:schemeClr val="bg2"/>
                </a:solidFill>
              </a:rPr>
              <a:t>CCA Marlins Volunteer </a:t>
            </a:r>
            <a:br>
              <a:rPr lang="en-US" sz="2800" dirty="0">
                <a:solidFill>
                  <a:schemeClr val="bg2"/>
                </a:solidFill>
              </a:rPr>
            </a:br>
            <a:r>
              <a:rPr lang="en-US" sz="2800" dirty="0">
                <a:solidFill>
                  <a:schemeClr val="bg2"/>
                </a:solidFill>
              </a:rPr>
              <a:t>and </a:t>
            </a:r>
            <a:br>
              <a:rPr lang="en-US" sz="2800" dirty="0">
                <a:solidFill>
                  <a:schemeClr val="bg2"/>
                </a:solidFill>
              </a:rPr>
            </a:br>
            <a:r>
              <a:rPr lang="en-US" sz="2800" dirty="0">
                <a:solidFill>
                  <a:schemeClr val="bg2"/>
                </a:solidFill>
              </a:rPr>
              <a:t>Team Family Engagement</a:t>
            </a:r>
            <a:endParaRPr lang="uk-UA"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5F6-C884-D2FC-762E-4CD3DCF19303}"/>
              </a:ext>
            </a:extLst>
          </p:cNvPr>
          <p:cNvSpPr>
            <a:spLocks noGrp="1"/>
          </p:cNvSpPr>
          <p:nvPr>
            <p:ph type="title"/>
          </p:nvPr>
        </p:nvSpPr>
        <p:spPr/>
        <p:txBody>
          <a:bodyPr/>
          <a:lstStyle/>
          <a:p>
            <a:r>
              <a:rPr lang="en-US" dirty="0"/>
              <a:t>New Team Swim App</a:t>
            </a:r>
          </a:p>
        </p:txBody>
      </p:sp>
      <p:sp>
        <p:nvSpPr>
          <p:cNvPr id="3" name="Content Placeholder 2">
            <a:extLst>
              <a:ext uri="{FF2B5EF4-FFF2-40B4-BE49-F238E27FC236}">
                <a16:creationId xmlns:a16="http://schemas.microsoft.com/office/drawing/2014/main" id="{6A0638D9-916D-CF63-4497-2D4B58396B28}"/>
              </a:ext>
            </a:extLst>
          </p:cNvPr>
          <p:cNvSpPr>
            <a:spLocks noGrp="1"/>
          </p:cNvSpPr>
          <p:nvPr>
            <p:ph idx="1"/>
          </p:nvPr>
        </p:nvSpPr>
        <p:spPr/>
        <p:txBody>
          <a:bodyPr/>
          <a:lstStyle/>
          <a:p>
            <a:pPr marL="0" indent="0" algn="ctr">
              <a:buNone/>
            </a:pPr>
            <a:r>
              <a:rPr lang="en-US" dirty="0"/>
              <a:t>We are going to start a communication portal on the Band App.</a:t>
            </a:r>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51A1D32C-6EBE-538F-BB08-9A170656355F}"/>
              </a:ext>
            </a:extLst>
          </p:cNvPr>
          <p:cNvPicPr>
            <a:picLocks noChangeAspect="1"/>
          </p:cNvPicPr>
          <p:nvPr/>
        </p:nvPicPr>
        <p:blipFill>
          <a:blip r:embed="rId2"/>
          <a:stretch>
            <a:fillRect/>
          </a:stretch>
        </p:blipFill>
        <p:spPr>
          <a:xfrm>
            <a:off x="533400" y="1825678"/>
            <a:ext cx="3181514" cy="4597636"/>
          </a:xfrm>
          <a:prstGeom prst="rect">
            <a:avLst/>
          </a:prstGeom>
        </p:spPr>
      </p:pic>
      <p:sp>
        <p:nvSpPr>
          <p:cNvPr id="7" name="TextBox 6">
            <a:extLst>
              <a:ext uri="{FF2B5EF4-FFF2-40B4-BE49-F238E27FC236}">
                <a16:creationId xmlns:a16="http://schemas.microsoft.com/office/drawing/2014/main" id="{ABF84FC6-C961-F07D-14FC-2F917C043720}"/>
              </a:ext>
            </a:extLst>
          </p:cNvPr>
          <p:cNvSpPr txBox="1"/>
          <p:nvPr/>
        </p:nvSpPr>
        <p:spPr>
          <a:xfrm>
            <a:off x="4413615" y="3599418"/>
            <a:ext cx="4572000" cy="369332"/>
          </a:xfrm>
          <a:prstGeom prst="rect">
            <a:avLst/>
          </a:prstGeom>
          <a:noFill/>
        </p:spPr>
        <p:txBody>
          <a:bodyPr wrap="square">
            <a:spAutoFit/>
          </a:bodyPr>
          <a:lstStyle/>
          <a:p>
            <a:r>
              <a:rPr lang="en-US" dirty="0">
                <a:hlinkClick r:id="rId3"/>
              </a:rPr>
              <a:t>CCA Marlins Band Site</a:t>
            </a:r>
            <a:endParaRPr lang="en-US" dirty="0"/>
          </a:p>
        </p:txBody>
      </p:sp>
    </p:spTree>
    <p:extLst>
      <p:ext uri="{BB962C8B-B14F-4D97-AF65-F5344CB8AC3E}">
        <p14:creationId xmlns:p14="http://schemas.microsoft.com/office/powerpoint/2010/main" val="61316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F59E-4B5F-DCA2-099B-121071B440F8}"/>
              </a:ext>
            </a:extLst>
          </p:cNvPr>
          <p:cNvSpPr>
            <a:spLocks noGrp="1"/>
          </p:cNvSpPr>
          <p:nvPr>
            <p:ph type="title"/>
          </p:nvPr>
        </p:nvSpPr>
        <p:spPr>
          <a:xfrm>
            <a:off x="457200" y="273050"/>
            <a:ext cx="4191000" cy="1162050"/>
          </a:xfrm>
        </p:spPr>
        <p:txBody>
          <a:bodyPr/>
          <a:lstStyle/>
          <a:p>
            <a:r>
              <a:rPr lang="en-US" dirty="0"/>
              <a:t>Team Engagement Activities</a:t>
            </a:r>
          </a:p>
        </p:txBody>
      </p:sp>
      <p:sp>
        <p:nvSpPr>
          <p:cNvPr id="4" name="Text Placeholder 3">
            <a:extLst>
              <a:ext uri="{FF2B5EF4-FFF2-40B4-BE49-F238E27FC236}">
                <a16:creationId xmlns:a16="http://schemas.microsoft.com/office/drawing/2014/main" id="{0E86A9CC-C119-A3E9-F3D7-7A4C752022A9}"/>
              </a:ext>
            </a:extLst>
          </p:cNvPr>
          <p:cNvSpPr>
            <a:spLocks noGrp="1"/>
          </p:cNvSpPr>
          <p:nvPr>
            <p:ph type="body" sz="half" idx="2"/>
          </p:nvPr>
        </p:nvSpPr>
        <p:spPr>
          <a:xfrm>
            <a:off x="482009" y="1752600"/>
            <a:ext cx="7924800" cy="4691063"/>
          </a:xfrm>
        </p:spPr>
        <p:txBody>
          <a:bodyPr/>
          <a:lstStyle/>
          <a:p>
            <a:r>
              <a:rPr lang="en-US" dirty="0"/>
              <a:t>Social activities as a team to help team bond and give back.</a:t>
            </a:r>
          </a:p>
          <a:p>
            <a:endParaRPr lang="en-US" dirty="0"/>
          </a:p>
          <a:p>
            <a:pPr lvl="0" eaLnBrk="0" hangingPunct="0">
              <a:spcBef>
                <a:spcPct val="0"/>
              </a:spcBef>
              <a:buFontTx/>
              <a:buChar char="•"/>
            </a:pPr>
            <a:r>
              <a:rPr lang="en-US" dirty="0"/>
              <a:t>These are all </a:t>
            </a:r>
            <a:r>
              <a:rPr lang="en-US" b="1" dirty="0"/>
              <a:t>optional</a:t>
            </a:r>
            <a:r>
              <a:rPr lang="en-US" dirty="0"/>
              <a:t>, not extra, but studies have shown that teams with external non-practice team events are more likely to: </a:t>
            </a:r>
          </a:p>
          <a:p>
            <a:pPr lvl="0" eaLnBrk="0" hangingPunct="0">
              <a:spcBef>
                <a:spcPct val="0"/>
              </a:spcBef>
            </a:pPr>
            <a:endParaRPr lang="en-US" dirty="0"/>
          </a:p>
          <a:p>
            <a:pPr lvl="0" algn="ctr" eaLnBrk="0" hangingPunct="0">
              <a:spcBef>
                <a:spcPct val="0"/>
              </a:spcBef>
              <a:buFontTx/>
              <a:buChar char="•"/>
            </a:pPr>
            <a:r>
              <a:rPr lang="en-US" altLang="en-US" dirty="0">
                <a:latin typeface="Arial" panose="020B0604020202020204" pitchFamily="34" charset="0"/>
              </a:rPr>
              <a:t>Build cohesion and belonging.</a:t>
            </a:r>
          </a:p>
          <a:p>
            <a:pPr lvl="0" algn="ctr" eaLnBrk="0" hangingPunct="0">
              <a:spcBef>
                <a:spcPct val="0"/>
              </a:spcBef>
              <a:buFontTx/>
              <a:buChar char="•"/>
            </a:pPr>
            <a:r>
              <a:rPr lang="en-US" altLang="en-US" dirty="0">
                <a:latin typeface="Arial" panose="020B0604020202020204" pitchFamily="34" charset="0"/>
              </a:rPr>
              <a:t>Support social-emotional growth.</a:t>
            </a:r>
          </a:p>
          <a:p>
            <a:pPr lvl="0" algn="ctr" eaLnBrk="0" hangingPunct="0">
              <a:spcBef>
                <a:spcPct val="0"/>
              </a:spcBef>
              <a:buFontTx/>
              <a:buChar char="•"/>
            </a:pPr>
            <a:r>
              <a:rPr lang="en-US" altLang="en-US" dirty="0">
                <a:latin typeface="Arial" panose="020B0604020202020204" pitchFamily="34" charset="0"/>
              </a:rPr>
              <a:t>Strengthen community connection.</a:t>
            </a:r>
          </a:p>
          <a:p>
            <a:pPr lvl="0" algn="ctr" eaLnBrk="0" hangingPunct="0">
              <a:spcBef>
                <a:spcPct val="0"/>
              </a:spcBef>
              <a:buFontTx/>
              <a:buChar char="•"/>
            </a:pPr>
            <a:r>
              <a:rPr lang="en-US" altLang="en-US" dirty="0">
                <a:latin typeface="Arial" panose="020B0604020202020204" pitchFamily="34" charset="0"/>
              </a:rPr>
              <a:t>Boost enjoyment and retention.</a:t>
            </a:r>
          </a:p>
          <a:p>
            <a:pPr lvl="0" algn="ctr" eaLnBrk="0" hangingPunct="0">
              <a:spcBef>
                <a:spcPct val="0"/>
              </a:spcBef>
              <a:buFontTx/>
              <a:buChar char="•"/>
            </a:pPr>
            <a:r>
              <a:rPr lang="en-US" altLang="en-US" dirty="0">
                <a:latin typeface="Arial" panose="020B0604020202020204" pitchFamily="34" charset="0"/>
              </a:rPr>
              <a:t>Foster life skills and character.</a:t>
            </a:r>
          </a:p>
          <a:p>
            <a:endParaRPr lang="en-US" dirty="0"/>
          </a:p>
          <a:p>
            <a:pPr algn="ctr"/>
            <a:r>
              <a:rPr lang="en-US" dirty="0"/>
              <a:t>Monthly engagement activities will provide opportunities for all swim groups to </a:t>
            </a:r>
            <a:r>
              <a:rPr lang="en-US" b="1" u="sng" dirty="0"/>
              <a:t>interact</a:t>
            </a:r>
            <a:r>
              <a:rPr lang="en-US" dirty="0"/>
              <a:t> and </a:t>
            </a:r>
            <a:r>
              <a:rPr lang="en-US" b="1" u="sng" dirty="0"/>
              <a:t>support</a:t>
            </a:r>
            <a:r>
              <a:rPr lang="en-US" dirty="0"/>
              <a:t> a singular cause/mission for that month.</a:t>
            </a:r>
          </a:p>
          <a:p>
            <a:endParaRPr lang="en-US" dirty="0"/>
          </a:p>
        </p:txBody>
      </p:sp>
    </p:spTree>
    <p:extLst>
      <p:ext uri="{BB962C8B-B14F-4D97-AF65-F5344CB8AC3E}">
        <p14:creationId xmlns:p14="http://schemas.microsoft.com/office/powerpoint/2010/main" val="313425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143CF-40EA-3E05-FB69-1255C5F57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9060C-FC3A-6BD9-FAEF-B59908EE1ED4}"/>
              </a:ext>
            </a:extLst>
          </p:cNvPr>
          <p:cNvSpPr>
            <a:spLocks noGrp="1"/>
          </p:cNvSpPr>
          <p:nvPr>
            <p:ph type="title"/>
          </p:nvPr>
        </p:nvSpPr>
        <p:spPr>
          <a:xfrm>
            <a:off x="533400" y="199577"/>
            <a:ext cx="4572000" cy="1162050"/>
          </a:xfrm>
        </p:spPr>
        <p:txBody>
          <a:bodyPr/>
          <a:lstStyle/>
          <a:p>
            <a:r>
              <a:rPr lang="en-US" dirty="0"/>
              <a:t>Team Engagement Activities</a:t>
            </a:r>
          </a:p>
        </p:txBody>
      </p:sp>
      <p:sp>
        <p:nvSpPr>
          <p:cNvPr id="3" name="Content Placeholder 2">
            <a:extLst>
              <a:ext uri="{FF2B5EF4-FFF2-40B4-BE49-F238E27FC236}">
                <a16:creationId xmlns:a16="http://schemas.microsoft.com/office/drawing/2014/main" id="{76059928-2490-8FEA-1D24-FAB066FF9786}"/>
              </a:ext>
            </a:extLst>
          </p:cNvPr>
          <p:cNvSpPr>
            <a:spLocks noGrp="1"/>
          </p:cNvSpPr>
          <p:nvPr>
            <p:ph idx="1"/>
          </p:nvPr>
        </p:nvSpPr>
        <p:spPr>
          <a:xfrm>
            <a:off x="1981200" y="1418530"/>
            <a:ext cx="5111750" cy="5853113"/>
          </a:xfrm>
        </p:spPr>
        <p:txBody>
          <a:bodyPr/>
          <a:lstStyle/>
          <a:p>
            <a:pPr marL="0" indent="0">
              <a:buNone/>
            </a:pPr>
            <a:r>
              <a:rPr lang="en-US" dirty="0"/>
              <a:t>   Calendar of Events</a:t>
            </a:r>
          </a:p>
        </p:txBody>
      </p:sp>
      <p:sp>
        <p:nvSpPr>
          <p:cNvPr id="8" name="Star: 7 Points 7">
            <a:extLst>
              <a:ext uri="{FF2B5EF4-FFF2-40B4-BE49-F238E27FC236}">
                <a16:creationId xmlns:a16="http://schemas.microsoft.com/office/drawing/2014/main" id="{8DA9CA0D-086A-0598-6560-582A78D20FAD}"/>
              </a:ext>
            </a:extLst>
          </p:cNvPr>
          <p:cNvSpPr/>
          <p:nvPr/>
        </p:nvSpPr>
        <p:spPr>
          <a:xfrm>
            <a:off x="1672856" y="1386436"/>
            <a:ext cx="609600" cy="457200"/>
          </a:xfrm>
          <a:prstGeom prst="star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7 Points 8">
            <a:extLst>
              <a:ext uri="{FF2B5EF4-FFF2-40B4-BE49-F238E27FC236}">
                <a16:creationId xmlns:a16="http://schemas.microsoft.com/office/drawing/2014/main" id="{2DC12C04-3295-8844-B01C-970F4482D2E1}"/>
              </a:ext>
            </a:extLst>
          </p:cNvPr>
          <p:cNvSpPr/>
          <p:nvPr/>
        </p:nvSpPr>
        <p:spPr>
          <a:xfrm>
            <a:off x="6019800" y="1386436"/>
            <a:ext cx="609600" cy="457200"/>
          </a:xfrm>
          <a:prstGeom prst="star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C2550D90-C118-86C4-000F-4DA1AF1649B3}"/>
              </a:ext>
            </a:extLst>
          </p:cNvPr>
          <p:cNvGraphicFramePr>
            <a:graphicFrameLocks noGrp="1"/>
          </p:cNvGraphicFramePr>
          <p:nvPr>
            <p:extLst>
              <p:ext uri="{D42A27DB-BD31-4B8C-83A1-F6EECF244321}">
                <p14:modId xmlns:p14="http://schemas.microsoft.com/office/powerpoint/2010/main" val="1479067253"/>
              </p:ext>
            </p:extLst>
          </p:nvPr>
        </p:nvGraphicFramePr>
        <p:xfrm>
          <a:off x="990600" y="1981200"/>
          <a:ext cx="7010401" cy="3432851"/>
        </p:xfrm>
        <a:graphic>
          <a:graphicData uri="http://schemas.openxmlformats.org/drawingml/2006/table">
            <a:tbl>
              <a:tblPr>
                <a:tableStyleId>{3C2FFA5D-87B4-456A-9821-1D502468CF0F}</a:tableStyleId>
              </a:tblPr>
              <a:tblGrid>
                <a:gridCol w="1177510">
                  <a:extLst>
                    <a:ext uri="{9D8B030D-6E8A-4147-A177-3AD203B41FA5}">
                      <a16:colId xmlns:a16="http://schemas.microsoft.com/office/drawing/2014/main" val="3341426446"/>
                    </a:ext>
                  </a:extLst>
                </a:gridCol>
                <a:gridCol w="1565690">
                  <a:extLst>
                    <a:ext uri="{9D8B030D-6E8A-4147-A177-3AD203B41FA5}">
                      <a16:colId xmlns:a16="http://schemas.microsoft.com/office/drawing/2014/main" val="4004684894"/>
                    </a:ext>
                  </a:extLst>
                </a:gridCol>
                <a:gridCol w="2514600">
                  <a:extLst>
                    <a:ext uri="{9D8B030D-6E8A-4147-A177-3AD203B41FA5}">
                      <a16:colId xmlns:a16="http://schemas.microsoft.com/office/drawing/2014/main" val="2424043217"/>
                    </a:ext>
                  </a:extLst>
                </a:gridCol>
                <a:gridCol w="1752601">
                  <a:extLst>
                    <a:ext uri="{9D8B030D-6E8A-4147-A177-3AD203B41FA5}">
                      <a16:colId xmlns:a16="http://schemas.microsoft.com/office/drawing/2014/main" val="3918486254"/>
                    </a:ext>
                  </a:extLst>
                </a:gridCol>
              </a:tblGrid>
              <a:tr h="171840">
                <a:tc>
                  <a:txBody>
                    <a:bodyPr/>
                    <a:lstStyle/>
                    <a:p>
                      <a:pPr algn="ctr">
                        <a:buNone/>
                      </a:pPr>
                      <a:r>
                        <a:rPr lang="en-US" sz="1000" b="1" dirty="0"/>
                        <a:t>Month</a:t>
                      </a:r>
                    </a:p>
                  </a:txBody>
                  <a:tcPr marL="24549" marR="24549" marT="12274" marB="12274" anchor="ctr"/>
                </a:tc>
                <a:tc>
                  <a:txBody>
                    <a:bodyPr/>
                    <a:lstStyle/>
                    <a:p>
                      <a:pPr algn="ctr">
                        <a:buNone/>
                      </a:pPr>
                      <a:r>
                        <a:rPr lang="en-US" sz="1000" b="1"/>
                        <a:t>Event Date</a:t>
                      </a:r>
                    </a:p>
                  </a:txBody>
                  <a:tcPr marL="24549" marR="24549" marT="12274" marB="12274" anchor="ctr"/>
                </a:tc>
                <a:tc>
                  <a:txBody>
                    <a:bodyPr/>
                    <a:lstStyle/>
                    <a:p>
                      <a:pPr algn="ctr">
                        <a:buNone/>
                      </a:pPr>
                      <a:r>
                        <a:rPr lang="en-US" sz="1000" b="1" dirty="0"/>
                        <a:t>Team Event</a:t>
                      </a:r>
                    </a:p>
                  </a:txBody>
                  <a:tcPr marL="24549" marR="24549" marT="12274" marB="12274" anchor="ctr"/>
                </a:tc>
                <a:tc>
                  <a:txBody>
                    <a:bodyPr/>
                    <a:lstStyle/>
                    <a:p>
                      <a:pPr algn="ctr">
                        <a:buNone/>
                      </a:pPr>
                      <a:r>
                        <a:rPr lang="en-US" sz="1000" b="1" dirty="0"/>
                        <a:t>Service/ Give Back</a:t>
                      </a:r>
                    </a:p>
                  </a:txBody>
                  <a:tcPr marL="24549" marR="24549" marT="12274" marB="12274" anchor="ctr"/>
                </a:tc>
                <a:extLst>
                  <a:ext uri="{0D108BD9-81ED-4DB2-BD59-A6C34878D82A}">
                    <a16:rowId xmlns:a16="http://schemas.microsoft.com/office/drawing/2014/main" val="1264048140"/>
                  </a:ext>
                </a:extLst>
              </a:tr>
              <a:tr h="540067">
                <a:tc>
                  <a:txBody>
                    <a:bodyPr/>
                    <a:lstStyle/>
                    <a:p>
                      <a:pPr>
                        <a:buNone/>
                      </a:pPr>
                      <a:r>
                        <a:rPr lang="en-US" sz="800" b="1" dirty="0"/>
                        <a:t>September 2025</a:t>
                      </a:r>
                      <a:endParaRPr lang="en-US" sz="800" dirty="0"/>
                    </a:p>
                  </a:txBody>
                  <a:tcPr marL="24549" marR="24549" marT="12274" marB="12274" anchor="ctr"/>
                </a:tc>
                <a:tc>
                  <a:txBody>
                    <a:bodyPr/>
                    <a:lstStyle/>
                    <a:p>
                      <a:pPr>
                        <a:buNone/>
                      </a:pPr>
                      <a:r>
                        <a:rPr lang="en-US" sz="800" b="1" dirty="0"/>
                        <a:t>TBD</a:t>
                      </a:r>
                      <a:endParaRPr lang="en-US" sz="800" dirty="0"/>
                    </a:p>
                  </a:txBody>
                  <a:tcPr marL="24549" marR="24549" marT="12274" marB="12274" anchor="ctr"/>
                </a:tc>
                <a:tc>
                  <a:txBody>
                    <a:bodyPr/>
                    <a:lstStyle/>
                    <a:p>
                      <a:pPr>
                        <a:buNone/>
                      </a:pPr>
                      <a:r>
                        <a:rPr lang="en-US" sz="800" b="1" dirty="0"/>
                        <a:t>Summer Send-Off &amp;  Suit Pass-Down</a:t>
                      </a:r>
                      <a:r>
                        <a:rPr lang="en-US" sz="800" dirty="0"/>
                        <a:t> —gear/uniform trade, </a:t>
                      </a:r>
                    </a:p>
                  </a:txBody>
                  <a:tcPr marL="24549" marR="24549" marT="12274" marB="12274" anchor="ctr"/>
                </a:tc>
                <a:tc>
                  <a:txBody>
                    <a:bodyPr/>
                    <a:lstStyle/>
                    <a:p>
                      <a:pPr>
                        <a:buNone/>
                      </a:pPr>
                      <a:r>
                        <a:rPr lang="en-US" sz="800" dirty="0"/>
                        <a:t> Diaper Drive</a:t>
                      </a:r>
                    </a:p>
                  </a:txBody>
                  <a:tcPr marL="24549" marR="24549" marT="12274" marB="12274" anchor="ctr"/>
                </a:tc>
                <a:extLst>
                  <a:ext uri="{0D108BD9-81ED-4DB2-BD59-A6C34878D82A}">
                    <a16:rowId xmlns:a16="http://schemas.microsoft.com/office/drawing/2014/main" val="1626124837"/>
                  </a:ext>
                </a:extLst>
              </a:tr>
              <a:tr h="466422">
                <a:tc>
                  <a:txBody>
                    <a:bodyPr/>
                    <a:lstStyle/>
                    <a:p>
                      <a:pPr>
                        <a:buNone/>
                      </a:pPr>
                      <a:r>
                        <a:rPr lang="en-US" sz="800" b="1"/>
                        <a:t>October 2025</a:t>
                      </a:r>
                      <a:endParaRPr lang="en-US" sz="800"/>
                    </a:p>
                  </a:txBody>
                  <a:tcPr marL="24549" marR="24549" marT="12274" marB="12274" anchor="ctr"/>
                </a:tc>
                <a:tc>
                  <a:txBody>
                    <a:bodyPr/>
                    <a:lstStyle/>
                    <a:p>
                      <a:pPr>
                        <a:buNone/>
                      </a:pPr>
                      <a:r>
                        <a:rPr lang="en-US" sz="800" b="1" dirty="0"/>
                        <a:t>TBD</a:t>
                      </a:r>
                      <a:endParaRPr lang="en-US" sz="800" dirty="0"/>
                    </a:p>
                  </a:txBody>
                  <a:tcPr marL="24549" marR="24549" marT="12274" marB="12274" anchor="ctr"/>
                </a:tc>
                <a:tc>
                  <a:txBody>
                    <a:bodyPr/>
                    <a:lstStyle/>
                    <a:p>
                      <a:pPr>
                        <a:buNone/>
                      </a:pPr>
                      <a:r>
                        <a:rPr lang="en-US" sz="800" b="1" dirty="0"/>
                        <a:t>Spooky Splash Swim-A-Thon</a:t>
                      </a:r>
                      <a:r>
                        <a:rPr lang="en-US" sz="800" dirty="0"/>
                        <a:t> — glow stick relays, pumpkin push races, costume-cap decorating</a:t>
                      </a:r>
                    </a:p>
                  </a:txBody>
                  <a:tcPr marL="24549" marR="24549" marT="12274" marB="12274" anchor="ctr"/>
                </a:tc>
                <a:tc>
                  <a:txBody>
                    <a:bodyPr/>
                    <a:lstStyle/>
                    <a:p>
                      <a:pPr>
                        <a:buNone/>
                      </a:pPr>
                      <a:r>
                        <a:rPr lang="en-US" sz="800" dirty="0"/>
                        <a:t>Marlins Fundraiser</a:t>
                      </a:r>
                    </a:p>
                  </a:txBody>
                  <a:tcPr marL="24549" marR="24549" marT="12274" marB="12274" anchor="ctr"/>
                </a:tc>
                <a:extLst>
                  <a:ext uri="{0D108BD9-81ED-4DB2-BD59-A6C34878D82A}">
                    <a16:rowId xmlns:a16="http://schemas.microsoft.com/office/drawing/2014/main" val="2275119827"/>
                  </a:ext>
                </a:extLst>
              </a:tr>
              <a:tr h="392776">
                <a:tc>
                  <a:txBody>
                    <a:bodyPr/>
                    <a:lstStyle/>
                    <a:p>
                      <a:pPr>
                        <a:buNone/>
                      </a:pPr>
                      <a:r>
                        <a:rPr lang="en-US" sz="800" b="1" dirty="0"/>
                        <a:t>November 2025</a:t>
                      </a:r>
                      <a:endParaRPr lang="en-US" sz="800" dirty="0"/>
                    </a:p>
                  </a:txBody>
                  <a:tcPr marL="24549" marR="24549" marT="12274" marB="12274" anchor="ctr"/>
                </a:tc>
                <a:tc>
                  <a:txBody>
                    <a:bodyPr/>
                    <a:lstStyle/>
                    <a:p>
                      <a:pPr>
                        <a:buNone/>
                      </a:pPr>
                      <a:r>
                        <a:rPr lang="en-US" sz="800" b="1" dirty="0"/>
                        <a:t>Thursday, Nov 27</a:t>
                      </a:r>
                      <a:endParaRPr lang="en-US" sz="800" dirty="0"/>
                    </a:p>
                  </a:txBody>
                  <a:tcPr marL="24549" marR="24549" marT="12274" marB="12274" anchor="ctr"/>
                </a:tc>
                <a:tc>
                  <a:txBody>
                    <a:bodyPr/>
                    <a:lstStyle/>
                    <a:p>
                      <a:pPr>
                        <a:buNone/>
                      </a:pPr>
                      <a:r>
                        <a:rPr lang="en-US" sz="800" b="1" dirty="0"/>
                        <a:t>Drumstick Dash – “</a:t>
                      </a:r>
                      <a:r>
                        <a:rPr lang="en-US" sz="800" b="0" dirty="0"/>
                        <a:t>gather as a team to move our feet so others can eat”</a:t>
                      </a:r>
                      <a:endParaRPr lang="en-US" sz="800" b="1" dirty="0"/>
                    </a:p>
                  </a:txBody>
                  <a:tcPr marL="24549" marR="24549" marT="12274" marB="12274" anchor="ctr"/>
                </a:tc>
                <a:tc>
                  <a:txBody>
                    <a:bodyPr/>
                    <a:lstStyle/>
                    <a:p>
                      <a:pPr>
                        <a:buNone/>
                      </a:pPr>
                      <a:r>
                        <a:rPr lang="en-US" sz="800" dirty="0"/>
                        <a:t>Food pantry donations for SWVA 2</a:t>
                      </a:r>
                      <a:r>
                        <a:rPr lang="en-US" sz="800" baseline="30000" dirty="0"/>
                        <a:t>Nd</a:t>
                      </a:r>
                      <a:r>
                        <a:rPr lang="en-US" sz="800" dirty="0"/>
                        <a:t> Harvest Food Pantry</a:t>
                      </a:r>
                    </a:p>
                  </a:txBody>
                  <a:tcPr marL="24549" marR="24549" marT="12274" marB="12274" anchor="ctr"/>
                </a:tc>
                <a:extLst>
                  <a:ext uri="{0D108BD9-81ED-4DB2-BD59-A6C34878D82A}">
                    <a16:rowId xmlns:a16="http://schemas.microsoft.com/office/drawing/2014/main" val="3877818591"/>
                  </a:ext>
                </a:extLst>
              </a:tr>
              <a:tr h="466422">
                <a:tc>
                  <a:txBody>
                    <a:bodyPr/>
                    <a:lstStyle/>
                    <a:p>
                      <a:pPr>
                        <a:buNone/>
                      </a:pPr>
                      <a:r>
                        <a:rPr lang="en-US" sz="800" b="1"/>
                        <a:t>December 2025</a:t>
                      </a:r>
                      <a:endParaRPr lang="en-US" sz="800"/>
                    </a:p>
                  </a:txBody>
                  <a:tcPr marL="24549" marR="24549" marT="12274" marB="12274" anchor="ctr"/>
                </a:tc>
                <a:tc>
                  <a:txBody>
                    <a:bodyPr/>
                    <a:lstStyle/>
                    <a:p>
                      <a:pPr>
                        <a:buNone/>
                      </a:pPr>
                      <a:r>
                        <a:rPr lang="en-US" sz="800" b="1" dirty="0"/>
                        <a:t>TBD</a:t>
                      </a:r>
                      <a:endParaRPr lang="en-US" sz="800" dirty="0"/>
                    </a:p>
                  </a:txBody>
                  <a:tcPr marL="24549" marR="24549" marT="12274" marB="12274" anchor="ctr"/>
                </a:tc>
                <a:tc>
                  <a:txBody>
                    <a:bodyPr/>
                    <a:lstStyle/>
                    <a:p>
                      <a:pPr>
                        <a:buNone/>
                      </a:pPr>
                      <a:r>
                        <a:rPr lang="en-US" sz="800" b="1" dirty="0" err="1"/>
                        <a:t>Illumilights</a:t>
                      </a:r>
                      <a:r>
                        <a:rPr lang="en-US" sz="800" b="1" dirty="0"/>
                        <a:t> or Ugly Sweater Caroling</a:t>
                      </a:r>
                      <a:endParaRPr lang="en-US" sz="800" dirty="0"/>
                    </a:p>
                  </a:txBody>
                  <a:tcPr marL="24549" marR="24549" marT="12274" marB="12274" anchor="ctr"/>
                </a:tc>
                <a:tc>
                  <a:txBody>
                    <a:bodyPr/>
                    <a:lstStyle/>
                    <a:p>
                      <a:pPr>
                        <a:buNone/>
                      </a:pPr>
                      <a:r>
                        <a:rPr lang="en-US" sz="800" dirty="0"/>
                        <a:t>Adopt-a-Senior(s) </a:t>
                      </a:r>
                    </a:p>
                  </a:txBody>
                  <a:tcPr marL="24549" marR="24549" marT="12274" marB="12274" anchor="ctr"/>
                </a:tc>
                <a:extLst>
                  <a:ext uri="{0D108BD9-81ED-4DB2-BD59-A6C34878D82A}">
                    <a16:rowId xmlns:a16="http://schemas.microsoft.com/office/drawing/2014/main" val="3720270626"/>
                  </a:ext>
                </a:extLst>
              </a:tr>
              <a:tr h="392776">
                <a:tc>
                  <a:txBody>
                    <a:bodyPr/>
                    <a:lstStyle/>
                    <a:p>
                      <a:pPr>
                        <a:buNone/>
                      </a:pPr>
                      <a:r>
                        <a:rPr lang="en-US" sz="800" b="1"/>
                        <a:t>January 2026</a:t>
                      </a:r>
                      <a:endParaRPr lang="en-US" sz="800"/>
                    </a:p>
                  </a:txBody>
                  <a:tcPr marL="24549" marR="24549" marT="12274" marB="12274" anchor="ctr"/>
                </a:tc>
                <a:tc>
                  <a:txBody>
                    <a:bodyPr/>
                    <a:lstStyle/>
                    <a:p>
                      <a:pPr>
                        <a:buNone/>
                      </a:pPr>
                      <a:r>
                        <a:rPr lang="en-US" sz="800" b="1" dirty="0"/>
                        <a:t>Saturday, Jan 10</a:t>
                      </a:r>
                      <a:endParaRPr lang="en-US" sz="800" dirty="0"/>
                    </a:p>
                  </a:txBody>
                  <a:tcPr marL="24549" marR="24549" marT="12274" marB="1227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t>Pool Movie Night &amp; Pizza</a:t>
                      </a:r>
                      <a:r>
                        <a:rPr lang="en-US" sz="800" dirty="0"/>
                        <a:t> — projector, swim-themed film</a:t>
                      </a:r>
                    </a:p>
                    <a:p>
                      <a:pPr>
                        <a:buNone/>
                      </a:pPr>
                      <a:endParaRPr lang="en-US" sz="800" dirty="0"/>
                    </a:p>
                    <a:p>
                      <a:pPr>
                        <a:buNone/>
                      </a:pPr>
                      <a:endParaRPr lang="en-US" sz="800" dirty="0"/>
                    </a:p>
                  </a:txBody>
                  <a:tcPr marL="24549" marR="24549" marT="12274" marB="12274" anchor="ctr"/>
                </a:tc>
                <a:tc>
                  <a:txBody>
                    <a:bodyPr/>
                    <a:lstStyle/>
                    <a:p>
                      <a:pPr>
                        <a:buNone/>
                      </a:pPr>
                      <a:r>
                        <a:rPr lang="en-US" sz="800" dirty="0"/>
                        <a:t>Coat/Sock/Blanket drive to support The Least of These</a:t>
                      </a:r>
                    </a:p>
                  </a:txBody>
                  <a:tcPr marL="24549" marR="24549" marT="12274" marB="12274" anchor="ctr"/>
                </a:tc>
                <a:extLst>
                  <a:ext uri="{0D108BD9-81ED-4DB2-BD59-A6C34878D82A}">
                    <a16:rowId xmlns:a16="http://schemas.microsoft.com/office/drawing/2014/main" val="3359166003"/>
                  </a:ext>
                </a:extLst>
              </a:tr>
              <a:tr h="540067">
                <a:tc>
                  <a:txBody>
                    <a:bodyPr/>
                    <a:lstStyle/>
                    <a:p>
                      <a:pPr>
                        <a:buNone/>
                      </a:pPr>
                      <a:r>
                        <a:rPr lang="en-US" sz="800" b="1"/>
                        <a:t>February 2026</a:t>
                      </a:r>
                      <a:endParaRPr lang="en-US" sz="800"/>
                    </a:p>
                  </a:txBody>
                  <a:tcPr marL="24549" marR="24549" marT="12274" marB="12274" anchor="ctr"/>
                </a:tc>
                <a:tc>
                  <a:txBody>
                    <a:bodyPr/>
                    <a:lstStyle/>
                    <a:p>
                      <a:pPr>
                        <a:buNone/>
                      </a:pPr>
                      <a:r>
                        <a:rPr lang="en-US" sz="800" b="1" dirty="0"/>
                        <a:t>Saturday, Feb 14</a:t>
                      </a:r>
                      <a:endParaRPr lang="en-US" sz="800" dirty="0"/>
                    </a:p>
                  </a:txBody>
                  <a:tcPr marL="24549" marR="24549" marT="12274" marB="12274" anchor="ctr"/>
                </a:tc>
                <a:tc>
                  <a:txBody>
                    <a:bodyPr/>
                    <a:lstStyle/>
                    <a:p>
                      <a:pPr>
                        <a:buNone/>
                      </a:pPr>
                      <a:r>
                        <a:rPr lang="en-US" sz="800" b="1" dirty="0"/>
                        <a:t>Buddy Swim Valentine Relays</a:t>
                      </a:r>
                      <a:r>
                        <a:rPr lang="en-US" sz="800" dirty="0"/>
                        <a:t> — older/younger pairings, valentine exchange</a:t>
                      </a:r>
                    </a:p>
                    <a:p>
                      <a:pPr>
                        <a:buNone/>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t>Possible Parent night out- </a:t>
                      </a:r>
                      <a:r>
                        <a:rPr lang="en-US" sz="800" dirty="0"/>
                        <a:t>to support Senior Training Trip- more to follow</a:t>
                      </a:r>
                    </a:p>
                    <a:p>
                      <a:pPr>
                        <a:buNone/>
                      </a:pPr>
                      <a:endParaRPr lang="en-US" sz="800" dirty="0"/>
                    </a:p>
                  </a:txBody>
                  <a:tcPr marL="24549" marR="24549" marT="12274" marB="12274" anchor="ctr"/>
                </a:tc>
                <a:tc>
                  <a:txBody>
                    <a:bodyPr/>
                    <a:lstStyle/>
                    <a:p>
                      <a:pPr>
                        <a:buNone/>
                      </a:pPr>
                      <a:r>
                        <a:rPr lang="en-US" sz="800" dirty="0"/>
                        <a:t>Valentine Exchange – Public Service Thank You- To support Local Public service </a:t>
                      </a:r>
                    </a:p>
                  </a:txBody>
                  <a:tcPr marL="24549" marR="24549" marT="12274" marB="12274" anchor="ctr"/>
                </a:tc>
                <a:extLst>
                  <a:ext uri="{0D108BD9-81ED-4DB2-BD59-A6C34878D82A}">
                    <a16:rowId xmlns:a16="http://schemas.microsoft.com/office/drawing/2014/main" val="1458331250"/>
                  </a:ext>
                </a:extLst>
              </a:tr>
            </a:tbl>
          </a:graphicData>
        </a:graphic>
      </p:graphicFrame>
      <p:sp>
        <p:nvSpPr>
          <p:cNvPr id="14" name="TextBox 13">
            <a:extLst>
              <a:ext uri="{FF2B5EF4-FFF2-40B4-BE49-F238E27FC236}">
                <a16:creationId xmlns:a16="http://schemas.microsoft.com/office/drawing/2014/main" id="{962152C8-5FF9-4256-4A6E-92EB81257E64}"/>
              </a:ext>
            </a:extLst>
          </p:cNvPr>
          <p:cNvSpPr txBox="1"/>
          <p:nvPr/>
        </p:nvSpPr>
        <p:spPr>
          <a:xfrm>
            <a:off x="2051050" y="5710414"/>
            <a:ext cx="4574639"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Information will be added on Band soon!!!</a:t>
            </a:r>
          </a:p>
          <a:p>
            <a:pPr marL="285750" indent="-285750">
              <a:buFont typeface="Arial" panose="020B0604020202020204" pitchFamily="34" charset="0"/>
              <a:buChar char="•"/>
            </a:pPr>
            <a:r>
              <a:rPr lang="en-US" sz="1400" dirty="0"/>
              <a:t>If you have a recommendation please let us know.</a:t>
            </a:r>
          </a:p>
        </p:txBody>
      </p:sp>
    </p:spTree>
    <p:extLst>
      <p:ext uri="{BB962C8B-B14F-4D97-AF65-F5344CB8AC3E}">
        <p14:creationId xmlns:p14="http://schemas.microsoft.com/office/powerpoint/2010/main" val="226826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773DB-8323-C9E3-F41A-F06D42A93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AFCFD-40B3-6738-AC3E-6C7802146C66}"/>
              </a:ext>
            </a:extLst>
          </p:cNvPr>
          <p:cNvSpPr>
            <a:spLocks noGrp="1"/>
          </p:cNvSpPr>
          <p:nvPr>
            <p:ph type="title"/>
          </p:nvPr>
        </p:nvSpPr>
        <p:spPr/>
        <p:txBody>
          <a:bodyPr/>
          <a:lstStyle/>
          <a:p>
            <a:r>
              <a:rPr lang="en-US" dirty="0"/>
              <a:t>Parent Collaboration</a:t>
            </a:r>
          </a:p>
        </p:txBody>
      </p:sp>
      <p:sp>
        <p:nvSpPr>
          <p:cNvPr id="12" name="TextBox 11">
            <a:extLst>
              <a:ext uri="{FF2B5EF4-FFF2-40B4-BE49-F238E27FC236}">
                <a16:creationId xmlns:a16="http://schemas.microsoft.com/office/drawing/2014/main" id="{E16BB793-7231-BA9C-82C7-8BFB2FF2574E}"/>
              </a:ext>
            </a:extLst>
          </p:cNvPr>
          <p:cNvSpPr txBox="1"/>
          <p:nvPr/>
        </p:nvSpPr>
        <p:spPr>
          <a:xfrm>
            <a:off x="1295400" y="1752600"/>
            <a:ext cx="5111750" cy="1446550"/>
          </a:xfrm>
          <a:prstGeom prst="rect">
            <a:avLst/>
          </a:prstGeom>
          <a:noFill/>
        </p:spPr>
        <p:txBody>
          <a:bodyPr wrap="square" rtlCol="0">
            <a:spAutoFit/>
          </a:bodyPr>
          <a:lstStyle/>
          <a:p>
            <a:pPr algn="ctr"/>
            <a:r>
              <a:rPr lang="en-US" u="sng" dirty="0"/>
              <a:t>Donuts on The Deck- Parent Chat</a:t>
            </a:r>
          </a:p>
          <a:p>
            <a:pPr marL="285750" indent="-285750">
              <a:buFont typeface="Arial" panose="020B0604020202020204" pitchFamily="34" charset="0"/>
              <a:buChar char="•"/>
            </a:pPr>
            <a:r>
              <a:rPr lang="en-US" sz="1400" dirty="0"/>
              <a:t>How do I do that timing thing next weekend?</a:t>
            </a:r>
          </a:p>
          <a:p>
            <a:pPr marL="285750" indent="-285750">
              <a:buFont typeface="Arial" panose="020B0604020202020204" pitchFamily="34" charset="0"/>
              <a:buChar char="•"/>
            </a:pPr>
            <a:r>
              <a:rPr lang="en-US" sz="1400" dirty="0"/>
              <a:t>What stroke is it that looks like a water strider? </a:t>
            </a:r>
          </a:p>
          <a:p>
            <a:pPr marL="285750" indent="-285750">
              <a:buFont typeface="Arial" panose="020B0604020202020204" pitchFamily="34" charset="0"/>
              <a:buChar char="•"/>
            </a:pPr>
            <a:r>
              <a:rPr lang="en-US" sz="1400" dirty="0"/>
              <a:t>What are snacks that are meet/pool deck smart?</a:t>
            </a:r>
          </a:p>
          <a:p>
            <a:pPr marL="285750" indent="-285750">
              <a:buFont typeface="Arial" panose="020B0604020202020204" pitchFamily="34" charset="0"/>
              <a:buChar char="•"/>
            </a:pPr>
            <a:r>
              <a:rPr lang="en-US" sz="1400" dirty="0"/>
              <a:t>Why the heck has this been the craziest week of the year? (Doesn’t have to be swim talk- life is a lot sometimes)</a:t>
            </a:r>
          </a:p>
        </p:txBody>
      </p:sp>
      <p:graphicFrame>
        <p:nvGraphicFramePr>
          <p:cNvPr id="13" name="Table 12">
            <a:extLst>
              <a:ext uri="{FF2B5EF4-FFF2-40B4-BE49-F238E27FC236}">
                <a16:creationId xmlns:a16="http://schemas.microsoft.com/office/drawing/2014/main" id="{86938FD1-DA9D-6C6A-F8E5-17A56D8DF79D}"/>
              </a:ext>
            </a:extLst>
          </p:cNvPr>
          <p:cNvGraphicFramePr>
            <a:graphicFrameLocks noGrp="1"/>
          </p:cNvGraphicFramePr>
          <p:nvPr>
            <p:extLst>
              <p:ext uri="{D42A27DB-BD31-4B8C-83A1-F6EECF244321}">
                <p14:modId xmlns:p14="http://schemas.microsoft.com/office/powerpoint/2010/main" val="296337539"/>
              </p:ext>
            </p:extLst>
          </p:nvPr>
        </p:nvGraphicFramePr>
        <p:xfrm>
          <a:off x="6858000" y="2362200"/>
          <a:ext cx="1014411" cy="1738376"/>
        </p:xfrm>
        <a:graphic>
          <a:graphicData uri="http://schemas.openxmlformats.org/drawingml/2006/table">
            <a:tbl>
              <a:tblPr firstRow="1" firstCol="1" bandRow="1">
                <a:tableStyleId>{5C22544A-7EE6-4342-B048-85BDC9FD1C3A}</a:tableStyleId>
              </a:tblPr>
              <a:tblGrid>
                <a:gridCol w="1014411">
                  <a:extLst>
                    <a:ext uri="{9D8B030D-6E8A-4147-A177-3AD203B41FA5}">
                      <a16:colId xmlns:a16="http://schemas.microsoft.com/office/drawing/2014/main" val="2433236666"/>
                    </a:ext>
                  </a:extLst>
                </a:gridCol>
              </a:tblGrid>
              <a:tr h="0">
                <a:tc>
                  <a:txBody>
                    <a:bodyPr/>
                    <a:lstStyle/>
                    <a:p>
                      <a:pPr marL="0" marR="0">
                        <a:lnSpc>
                          <a:spcPct val="115000"/>
                        </a:lnSpc>
                        <a:spcAft>
                          <a:spcPts val="800"/>
                        </a:spcAft>
                        <a:buNone/>
                      </a:pPr>
                      <a:r>
                        <a:rPr lang="en-US" sz="1200" kern="100">
                          <a:effectLst/>
                        </a:rPr>
                        <a:t>Sat, Sept 27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59170183"/>
                  </a:ext>
                </a:extLst>
              </a:tr>
              <a:tr h="0">
                <a:tc>
                  <a:txBody>
                    <a:bodyPr/>
                    <a:lstStyle/>
                    <a:p>
                      <a:pPr marL="0" marR="0">
                        <a:lnSpc>
                          <a:spcPct val="115000"/>
                        </a:lnSpc>
                        <a:spcAft>
                          <a:spcPts val="800"/>
                        </a:spcAft>
                        <a:buNone/>
                      </a:pPr>
                      <a:r>
                        <a:rPr lang="en-US" sz="1200" kern="100" dirty="0">
                          <a:effectLst/>
                        </a:rPr>
                        <a:t>Sat, Oct 25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22904389"/>
                  </a:ext>
                </a:extLst>
              </a:tr>
              <a:tr h="0">
                <a:tc>
                  <a:txBody>
                    <a:bodyPr/>
                    <a:lstStyle/>
                    <a:p>
                      <a:pPr marL="0" marR="0">
                        <a:lnSpc>
                          <a:spcPct val="115000"/>
                        </a:lnSpc>
                        <a:spcAft>
                          <a:spcPts val="800"/>
                        </a:spcAft>
                        <a:buNone/>
                      </a:pPr>
                      <a:r>
                        <a:rPr lang="en-US" sz="1200" kern="100" dirty="0">
                          <a:effectLst/>
                        </a:rPr>
                        <a:t>Sat, Nov 15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87384400"/>
                  </a:ext>
                </a:extLst>
              </a:tr>
              <a:tr h="0">
                <a:tc>
                  <a:txBody>
                    <a:bodyPr/>
                    <a:lstStyle/>
                    <a:p>
                      <a:pPr marL="0" marR="0">
                        <a:lnSpc>
                          <a:spcPct val="115000"/>
                        </a:lnSpc>
                        <a:spcAft>
                          <a:spcPts val="800"/>
                        </a:spcAft>
                        <a:buNone/>
                      </a:pPr>
                      <a:r>
                        <a:rPr lang="en-US" sz="1200" kern="100">
                          <a:effectLst/>
                        </a:rPr>
                        <a:t>Sat, Dec 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77711411"/>
                  </a:ext>
                </a:extLst>
              </a:tr>
              <a:tr h="0">
                <a:tc>
                  <a:txBody>
                    <a:bodyPr/>
                    <a:lstStyle/>
                    <a:p>
                      <a:pPr marL="0" marR="0">
                        <a:lnSpc>
                          <a:spcPct val="115000"/>
                        </a:lnSpc>
                        <a:spcAft>
                          <a:spcPts val="800"/>
                        </a:spcAft>
                        <a:buNone/>
                      </a:pPr>
                      <a:r>
                        <a:rPr lang="en-US" sz="1200" kern="100">
                          <a:effectLst/>
                        </a:rPr>
                        <a:t>Sat, Jan 24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21559574"/>
                  </a:ext>
                </a:extLst>
              </a:tr>
              <a:tr h="0">
                <a:tc>
                  <a:txBody>
                    <a:bodyPr/>
                    <a:lstStyle/>
                    <a:p>
                      <a:pPr marL="0" marR="0">
                        <a:lnSpc>
                          <a:spcPct val="115000"/>
                        </a:lnSpc>
                        <a:spcAft>
                          <a:spcPts val="800"/>
                        </a:spcAft>
                        <a:buNone/>
                      </a:pPr>
                      <a:r>
                        <a:rPr lang="en-US" sz="1200" kern="100">
                          <a:effectLst/>
                        </a:rPr>
                        <a:t>Sat, Feb 21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89756420"/>
                  </a:ext>
                </a:extLst>
              </a:tr>
              <a:tr h="0">
                <a:tc>
                  <a:txBody>
                    <a:bodyPr/>
                    <a:lstStyle/>
                    <a:p>
                      <a:pPr marL="0" marR="0">
                        <a:lnSpc>
                          <a:spcPct val="115000"/>
                        </a:lnSpc>
                        <a:spcAft>
                          <a:spcPts val="800"/>
                        </a:spcAft>
                        <a:buNone/>
                      </a:pPr>
                      <a:r>
                        <a:rPr lang="en-US" sz="1200" kern="100">
                          <a:effectLst/>
                        </a:rPr>
                        <a:t>Sat, Mar 14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74321905"/>
                  </a:ext>
                </a:extLst>
              </a:tr>
              <a:tr h="0">
                <a:tc>
                  <a:txBody>
                    <a:bodyPr/>
                    <a:lstStyle/>
                    <a:p>
                      <a:pPr marL="0" marR="0">
                        <a:lnSpc>
                          <a:spcPct val="115000"/>
                        </a:lnSpc>
                        <a:spcAft>
                          <a:spcPts val="800"/>
                        </a:spcAft>
                        <a:buNone/>
                      </a:pPr>
                      <a:r>
                        <a:rPr lang="en-US" sz="1200" kern="100" dirty="0">
                          <a:effectLst/>
                        </a:rPr>
                        <a:t>Sat, Apr 25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48808196"/>
                  </a:ext>
                </a:extLst>
              </a:tr>
            </a:tbl>
          </a:graphicData>
        </a:graphic>
      </p:graphicFrame>
      <p:sp>
        <p:nvSpPr>
          <p:cNvPr id="15" name="TextBox 14">
            <a:extLst>
              <a:ext uri="{FF2B5EF4-FFF2-40B4-BE49-F238E27FC236}">
                <a16:creationId xmlns:a16="http://schemas.microsoft.com/office/drawing/2014/main" id="{8C40BD69-BB7D-1A9F-96AF-355265B5C38B}"/>
              </a:ext>
            </a:extLst>
          </p:cNvPr>
          <p:cNvSpPr txBox="1"/>
          <p:nvPr/>
        </p:nvSpPr>
        <p:spPr>
          <a:xfrm>
            <a:off x="1295400" y="3351990"/>
            <a:ext cx="5111750" cy="1231106"/>
          </a:xfrm>
          <a:prstGeom prst="rect">
            <a:avLst/>
          </a:prstGeom>
          <a:noFill/>
        </p:spPr>
        <p:txBody>
          <a:bodyPr wrap="square" rtlCol="0">
            <a:spAutoFit/>
          </a:bodyPr>
          <a:lstStyle/>
          <a:p>
            <a:pPr algn="ctr"/>
            <a:r>
              <a:rPr lang="en-US" u="sng" dirty="0"/>
              <a:t>Team App-Parent Engagement</a:t>
            </a:r>
          </a:p>
          <a:p>
            <a:pPr marL="285750" indent="-285750">
              <a:buFont typeface="Arial" panose="020B0604020202020204" pitchFamily="34" charset="0"/>
              <a:buChar char="•"/>
            </a:pPr>
            <a:r>
              <a:rPr lang="en-US" sz="1400" dirty="0"/>
              <a:t>Opportunity to connect with other Marlin families during meets</a:t>
            </a:r>
          </a:p>
          <a:p>
            <a:pPr marL="285750" indent="-285750">
              <a:buFont typeface="Arial" panose="020B0604020202020204" pitchFamily="34" charset="0"/>
              <a:buChar char="•"/>
            </a:pPr>
            <a:r>
              <a:rPr lang="en-US" sz="1400" dirty="0"/>
              <a:t>Connect for carpool, gear swap, tips, and tricks</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07992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144B-10C2-56F4-CE6D-A0B5D875DC43}"/>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00DE41A0-AF82-1781-2E27-31778C7AC82B}"/>
              </a:ext>
            </a:extLst>
          </p:cNvPr>
          <p:cNvSpPr>
            <a:spLocks noGrp="1"/>
          </p:cNvSpPr>
          <p:nvPr>
            <p:ph type="subTitle" idx="1"/>
          </p:nvPr>
        </p:nvSpPr>
        <p:spPr/>
        <p:txBody>
          <a:bodyPr/>
          <a:lstStyle/>
          <a:p>
            <a:r>
              <a:rPr lang="en-US" dirty="0"/>
              <a:t>Please complete the survey to follow.</a:t>
            </a:r>
          </a:p>
        </p:txBody>
      </p:sp>
    </p:spTree>
    <p:extLst>
      <p:ext uri="{BB962C8B-B14F-4D97-AF65-F5344CB8AC3E}">
        <p14:creationId xmlns:p14="http://schemas.microsoft.com/office/powerpoint/2010/main" val="8879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33601" y="381000"/>
            <a:ext cx="5570936" cy="1213247"/>
          </a:xfrm>
        </p:spPr>
        <p:txBody>
          <a:bodyPr/>
          <a:lstStyle/>
          <a:p>
            <a:pPr algn="ctr"/>
            <a:r>
              <a:rPr lang="en-US" dirty="0"/>
              <a:t>2025-2026 Volunteer Requirements</a:t>
            </a:r>
            <a:endParaRPr lang="uk-UA" b="1" dirty="0"/>
          </a:p>
        </p:txBody>
      </p:sp>
      <p:sp>
        <p:nvSpPr>
          <p:cNvPr id="4099" name="Rectangle 3"/>
          <p:cNvSpPr>
            <a:spLocks noGrp="1" noChangeArrowheads="1"/>
          </p:cNvSpPr>
          <p:nvPr>
            <p:ph type="body" idx="1"/>
          </p:nvPr>
        </p:nvSpPr>
        <p:spPr>
          <a:xfrm>
            <a:off x="990600" y="2057400"/>
            <a:ext cx="7297862" cy="3494484"/>
          </a:xfrm>
        </p:spPr>
        <p:txBody>
          <a:bodyPr/>
          <a:lstStyle/>
          <a:p>
            <a:r>
              <a:rPr lang="en-US" sz="2000" noProof="1"/>
              <a:t>Each Family is required to volunteer for </a:t>
            </a:r>
            <a:r>
              <a:rPr lang="en-US" sz="2000" b="1" noProof="1"/>
              <a:t>6</a:t>
            </a:r>
            <a:r>
              <a:rPr lang="en-US" sz="2000" noProof="1"/>
              <a:t> sessions.</a:t>
            </a:r>
          </a:p>
          <a:p>
            <a:pPr lvl="1"/>
            <a:r>
              <a:rPr lang="en-US" sz="1800" b="0" noProof="1"/>
              <a:t>This can be anyone in the family or a friend for the family.</a:t>
            </a:r>
          </a:p>
          <a:p>
            <a:pPr lvl="1"/>
            <a:r>
              <a:rPr lang="en-US" sz="1800" b="0" noProof="1"/>
              <a:t>Sign-ups for opportunities will appear with the meet sign-up on teamunify</a:t>
            </a:r>
          </a:p>
          <a:p>
            <a:pPr lvl="1"/>
            <a:r>
              <a:rPr lang="en-US" sz="1800" b="0" noProof="1"/>
              <a:t>Volunteering will be tracked and will result in a </a:t>
            </a:r>
            <a:r>
              <a:rPr lang="en-US" sz="1800" b="0" noProof="1">
                <a:solidFill>
                  <a:srgbClr val="FF0000"/>
                </a:solidFill>
              </a:rPr>
              <a:t>$200</a:t>
            </a:r>
            <a:r>
              <a:rPr lang="en-US" sz="1800" b="0" noProof="1"/>
              <a:t> fine at the end of the season </a:t>
            </a:r>
          </a:p>
          <a:p>
            <a:pPr lvl="1"/>
            <a:r>
              <a:rPr lang="en-US" sz="1800" b="0" noProof="1"/>
              <a:t>Pre-meet training and exposure can be arranged, so you have an idea before you arrive.</a:t>
            </a:r>
          </a:p>
          <a:p>
            <a:pPr lvl="1"/>
            <a:r>
              <a:rPr lang="en-US" sz="1800" b="0" noProof="1"/>
              <a:t>Committee volunteering can count toward sessions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BCDACC-A995-15B4-0C09-61EC9539FF86}"/>
            </a:ext>
          </a:extLst>
        </p:cNvPr>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AA7B3F3D-C8DA-9FC1-EA3B-449BEE576564}"/>
              </a:ext>
            </a:extLst>
          </p:cNvPr>
          <p:cNvSpPr/>
          <p:nvPr/>
        </p:nvSpPr>
        <p:spPr>
          <a:xfrm>
            <a:off x="381000" y="1941257"/>
            <a:ext cx="3276600" cy="4078543"/>
          </a:xfrm>
          <a:prstGeom prst="flowChartAlternateProcess">
            <a:avLst/>
          </a:prstGeom>
          <a:solidFill>
            <a:srgbClr val="3EB7E3"/>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u="sng" dirty="0"/>
              <a:t>Meet Specific Needs:</a:t>
            </a:r>
          </a:p>
          <a:p>
            <a:pPr algn="ctr"/>
            <a:r>
              <a:rPr lang="en-US" dirty="0"/>
              <a:t>Announcer</a:t>
            </a:r>
          </a:p>
          <a:p>
            <a:pPr algn="ctr"/>
            <a:r>
              <a:rPr lang="en-US" dirty="0"/>
              <a:t>Clerk of Course</a:t>
            </a:r>
          </a:p>
          <a:p>
            <a:pPr algn="ctr"/>
            <a:r>
              <a:rPr lang="en-US" dirty="0"/>
              <a:t>Head Timer</a:t>
            </a:r>
          </a:p>
          <a:p>
            <a:pPr algn="ctr"/>
            <a:r>
              <a:rPr lang="en-US" dirty="0"/>
              <a:t>Hospitality</a:t>
            </a:r>
          </a:p>
          <a:p>
            <a:pPr algn="ctr"/>
            <a:r>
              <a:rPr lang="en-US" dirty="0"/>
              <a:t>Runner</a:t>
            </a:r>
          </a:p>
          <a:p>
            <a:pPr algn="ctr"/>
            <a:r>
              <a:rPr lang="en-US" dirty="0"/>
              <a:t>Set Up/Clean Up</a:t>
            </a:r>
          </a:p>
          <a:p>
            <a:pPr algn="ctr"/>
            <a:r>
              <a:rPr lang="en-US" dirty="0"/>
              <a:t>***Timers***</a:t>
            </a:r>
          </a:p>
          <a:p>
            <a:pPr algn="ctr"/>
            <a:endParaRPr lang="en-US" dirty="0"/>
          </a:p>
          <a:p>
            <a:pPr algn="ctr"/>
            <a:r>
              <a:rPr lang="en-US" dirty="0"/>
              <a:t>Marshal / Official (requires additional training)</a:t>
            </a:r>
          </a:p>
        </p:txBody>
      </p:sp>
      <p:sp>
        <p:nvSpPr>
          <p:cNvPr id="5" name="Flowchart: Alternate Process 4">
            <a:extLst>
              <a:ext uri="{FF2B5EF4-FFF2-40B4-BE49-F238E27FC236}">
                <a16:creationId xmlns:a16="http://schemas.microsoft.com/office/drawing/2014/main" id="{3283851E-F3FA-2830-4DA3-848050252959}"/>
              </a:ext>
            </a:extLst>
          </p:cNvPr>
          <p:cNvSpPr/>
          <p:nvPr/>
        </p:nvSpPr>
        <p:spPr>
          <a:xfrm>
            <a:off x="3945746" y="1941257"/>
            <a:ext cx="3521854" cy="4154743"/>
          </a:xfrm>
          <a:prstGeom prst="flowChartAlternateProcess">
            <a:avLst/>
          </a:prstGeom>
          <a:solidFill>
            <a:srgbClr val="3EB7E3"/>
          </a:solidFill>
          <a:ln>
            <a:solidFill>
              <a:schemeClr val="accent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u="sng" dirty="0"/>
              <a:t>Non- Meet Specific Needs:</a:t>
            </a:r>
          </a:p>
          <a:p>
            <a:pPr algn="ctr"/>
            <a:r>
              <a:rPr lang="en-US" dirty="0"/>
              <a:t>Committee Member – The team has three committees, each overseen by a board member and a coach.</a:t>
            </a:r>
          </a:p>
          <a:p>
            <a:pPr algn="ctr"/>
            <a:endParaRPr lang="en-US" dirty="0"/>
          </a:p>
          <a:p>
            <a:pPr algn="ctr"/>
            <a:r>
              <a:rPr lang="en-US" dirty="0"/>
              <a:t> </a:t>
            </a:r>
            <a:r>
              <a:rPr lang="en-US" b="1" u="sng" dirty="0"/>
              <a:t>Committees include:</a:t>
            </a:r>
          </a:p>
          <a:p>
            <a:pPr marL="214313" indent="-214313" algn="ctr">
              <a:buFont typeface="Arial" panose="020B0604020202020204" pitchFamily="34" charset="0"/>
              <a:buChar char="•"/>
            </a:pPr>
            <a:r>
              <a:rPr lang="en-US" dirty="0"/>
              <a:t> Swim Meet Committee</a:t>
            </a:r>
          </a:p>
          <a:p>
            <a:pPr marL="214313" indent="-214313" algn="ctr">
              <a:buFont typeface="Arial" panose="020B0604020202020204" pitchFamily="34" charset="0"/>
              <a:buChar char="•"/>
            </a:pPr>
            <a:r>
              <a:rPr lang="en-US" dirty="0"/>
              <a:t>Hospitality Committee</a:t>
            </a:r>
          </a:p>
          <a:p>
            <a:pPr marL="214313" indent="-214313" algn="ctr">
              <a:buFont typeface="Arial" panose="020B0604020202020204" pitchFamily="34" charset="0"/>
              <a:buChar char="•"/>
            </a:pPr>
            <a:r>
              <a:rPr lang="en-US" dirty="0"/>
              <a:t>Fundraising Committee</a:t>
            </a:r>
          </a:p>
        </p:txBody>
      </p:sp>
      <p:sp>
        <p:nvSpPr>
          <p:cNvPr id="6" name="Title 3">
            <a:extLst>
              <a:ext uri="{FF2B5EF4-FFF2-40B4-BE49-F238E27FC236}">
                <a16:creationId xmlns:a16="http://schemas.microsoft.com/office/drawing/2014/main" id="{DDE4C319-097C-22D8-3DB1-0061B773C418}"/>
              </a:ext>
            </a:extLst>
          </p:cNvPr>
          <p:cNvSpPr txBox="1">
            <a:spLocks/>
          </p:cNvSpPr>
          <p:nvPr/>
        </p:nvSpPr>
        <p:spPr bwMode="auto">
          <a:xfrm>
            <a:off x="2229956" y="136525"/>
            <a:ext cx="9129743" cy="726256"/>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US" kern="0"/>
              <a:t>Volunteer Roles</a:t>
            </a:r>
            <a:endParaRPr lang="en-US" kern="0" dirty="0"/>
          </a:p>
        </p:txBody>
      </p:sp>
    </p:spTree>
    <p:extLst>
      <p:ext uri="{BB962C8B-B14F-4D97-AF65-F5344CB8AC3E}">
        <p14:creationId xmlns:p14="http://schemas.microsoft.com/office/powerpoint/2010/main" val="181541471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8175" y="115888"/>
            <a:ext cx="7056438" cy="719137"/>
          </a:xfrm>
        </p:spPr>
        <p:txBody>
          <a:bodyPr/>
          <a:lstStyle/>
          <a:p>
            <a:pPr eaLnBrk="1" hangingPunct="1"/>
            <a:r>
              <a:rPr lang="en-US" b="1" dirty="0">
                <a:solidFill>
                  <a:srgbClr val="000000"/>
                </a:solidFill>
              </a:rPr>
              <a:t>Role Descriptions</a:t>
            </a:r>
          </a:p>
        </p:txBody>
      </p:sp>
      <p:sp>
        <p:nvSpPr>
          <p:cNvPr id="2" name="Text Placeholder 4">
            <a:extLst>
              <a:ext uri="{FF2B5EF4-FFF2-40B4-BE49-F238E27FC236}">
                <a16:creationId xmlns:a16="http://schemas.microsoft.com/office/drawing/2014/main" id="{3BCEC007-60BB-84ED-50E1-84D7C650285B}"/>
              </a:ext>
            </a:extLst>
          </p:cNvPr>
          <p:cNvSpPr txBox="1">
            <a:spLocks/>
          </p:cNvSpPr>
          <p:nvPr/>
        </p:nvSpPr>
        <p:spPr bwMode="auto">
          <a:xfrm>
            <a:off x="1676400" y="845658"/>
            <a:ext cx="7101468" cy="48894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600" b="1" kern="0" dirty="0">
                <a:solidFill>
                  <a:schemeClr val="bg2"/>
                </a:solidFill>
              </a:rPr>
              <a:t>Announcer</a:t>
            </a:r>
            <a:r>
              <a:rPr lang="en-US" sz="1600" kern="0" dirty="0">
                <a:solidFill>
                  <a:schemeClr val="bg2"/>
                </a:solidFill>
              </a:rPr>
              <a:t> – The announcer uses a microphone to announce each event in the pool area, make general announcements, and at Championship meets, announce lists of finalists. </a:t>
            </a:r>
          </a:p>
          <a:p>
            <a:pPr marL="0" indent="0">
              <a:buNone/>
            </a:pPr>
            <a:endParaRPr lang="en-US" sz="1600" kern="0" dirty="0">
              <a:solidFill>
                <a:schemeClr val="bg2"/>
              </a:solidFill>
            </a:endParaRPr>
          </a:p>
          <a:p>
            <a:r>
              <a:rPr lang="en-US" sz="1600" b="1" kern="0" dirty="0">
                <a:solidFill>
                  <a:schemeClr val="bg2"/>
                </a:solidFill>
              </a:rPr>
              <a:t>Clerk of Course </a:t>
            </a:r>
            <a:r>
              <a:rPr lang="en-US" sz="1600" kern="0" dirty="0">
                <a:solidFill>
                  <a:schemeClr val="bg2"/>
                </a:solidFill>
              </a:rPr>
              <a:t>– Volunteers manage the area at the meet where young swimmers report before their event. Volunteers help announce upcoming events in the team seating area, arrange swimmers into their heat and lane assignments, and escort arranged swimmers to the blocks.</a:t>
            </a:r>
          </a:p>
          <a:p>
            <a:pPr marL="0" indent="0">
              <a:buNone/>
            </a:pPr>
            <a:endParaRPr lang="en-US" sz="1600" kern="0" dirty="0">
              <a:solidFill>
                <a:schemeClr val="bg2"/>
              </a:solidFill>
            </a:endParaRPr>
          </a:p>
          <a:p>
            <a:r>
              <a:rPr lang="en-US" sz="1600" b="1" kern="0" dirty="0">
                <a:solidFill>
                  <a:schemeClr val="bg2"/>
                </a:solidFill>
              </a:rPr>
              <a:t>Head Timer </a:t>
            </a:r>
            <a:r>
              <a:rPr lang="en-US" sz="1600" kern="0" dirty="0">
                <a:solidFill>
                  <a:schemeClr val="bg2"/>
                </a:solidFill>
              </a:rPr>
              <a:t>– A volunteer that stands near the starter and starts two stopwatches at the beginning of each race. They will watch for lane timers to signal a watch malfunction by raising their hand. </a:t>
            </a:r>
          </a:p>
          <a:p>
            <a:endParaRPr lang="en-US" sz="1600" kern="0" dirty="0">
              <a:solidFill>
                <a:schemeClr val="bg2"/>
              </a:solidFill>
            </a:endParaRPr>
          </a:p>
          <a:p>
            <a:r>
              <a:rPr lang="en-US" sz="1600" b="1" kern="0" dirty="0">
                <a:solidFill>
                  <a:schemeClr val="bg2"/>
                </a:solidFill>
              </a:rPr>
              <a:t>Hospitality</a:t>
            </a:r>
            <a:r>
              <a:rPr lang="en-US" sz="1600" kern="0" dirty="0">
                <a:solidFill>
                  <a:schemeClr val="bg2"/>
                </a:solidFill>
              </a:rPr>
              <a:t> – Volunteers help feed the coaches and officials at a team-hosted swim meet and sometimes sell food to swimmers and spectators. Helping with hospitality can also include donating food, drinks, and paper goods before a swim meet. </a:t>
            </a:r>
          </a:p>
          <a:p>
            <a:endParaRPr lang="en-US" sz="1600" kern="0" dirty="0">
              <a:solidFill>
                <a:schemeClr val="bg2"/>
              </a:solidFill>
            </a:endParaRPr>
          </a:p>
          <a:p>
            <a:r>
              <a:rPr lang="en-US" sz="1600" b="1" kern="0" dirty="0">
                <a:solidFill>
                  <a:schemeClr val="bg2"/>
                </a:solidFill>
              </a:rPr>
              <a:t>Runner</a:t>
            </a:r>
            <a:r>
              <a:rPr lang="en-US" sz="1600" kern="0" dirty="0">
                <a:solidFill>
                  <a:schemeClr val="bg2"/>
                </a:solidFill>
              </a:rPr>
              <a:t> – A volunteer that gathers timer sheets and DQ slips and takes them to the Administrative Officials or Referee at a swim meet.</a:t>
            </a:r>
          </a:p>
          <a:p>
            <a:pPr marL="0" indent="0">
              <a:buNone/>
            </a:pPr>
            <a:endParaRPr lang="en-US" sz="1600" b="1" kern="0" dirty="0">
              <a:solidFill>
                <a:schemeClr val="bg2"/>
              </a:solidFill>
            </a:endParaRPr>
          </a:p>
          <a:p>
            <a:r>
              <a:rPr lang="en-US" sz="1600" b="1" kern="0" dirty="0">
                <a:solidFill>
                  <a:schemeClr val="bg2"/>
                </a:solidFill>
              </a:rPr>
              <a:t> Set Up/Clean Up </a:t>
            </a:r>
            <a:r>
              <a:rPr lang="en-US" sz="1600" kern="0" dirty="0">
                <a:solidFill>
                  <a:schemeClr val="bg2"/>
                </a:solidFill>
              </a:rPr>
              <a:t>– A volunteer that helps prepare the pool for a swim meet (set up) or return the pool area to normal after a swim meet (clean up). Set up usually includes a few hours before the meet starts and a few hours a day or two before the meet. Clean up occurs directly after the end of the meet. </a:t>
            </a:r>
          </a:p>
          <a:p>
            <a:pPr marL="0" indent="0">
              <a:buNone/>
            </a:pPr>
            <a:endParaRPr lang="en-US" sz="1600" kern="0" dirty="0">
              <a:solidFill>
                <a:schemeClr val="bg2"/>
              </a:solidFill>
            </a:endParaRPr>
          </a:p>
          <a:p>
            <a:r>
              <a:rPr lang="en-US" sz="1600" b="1" kern="0" dirty="0">
                <a:solidFill>
                  <a:schemeClr val="bg2"/>
                </a:solidFill>
              </a:rPr>
              <a:t>Timer</a:t>
            </a:r>
            <a:r>
              <a:rPr lang="en-US" sz="1600" kern="0" dirty="0">
                <a:solidFill>
                  <a:schemeClr val="bg2"/>
                </a:solidFill>
              </a:rPr>
              <a:t> – A volunteer that operates a stopwatch to provide an accurate time for every swim. Timers also make sure the right swimmer is in the right event, heat, and lane.</a:t>
            </a:r>
          </a:p>
          <a:p>
            <a:pPr marL="457200" lvl="1" indent="0">
              <a:buNone/>
            </a:pPr>
            <a:r>
              <a:rPr lang="en-US" sz="1200" kern="0" dirty="0">
                <a:solidFill>
                  <a:schemeClr val="bg2"/>
                </a:solidFill>
              </a:rPr>
              <a:t>			</a:t>
            </a:r>
            <a:r>
              <a:rPr lang="en-US" sz="1200" kern="0" dirty="0">
                <a:solidFill>
                  <a:schemeClr val="bg2"/>
                </a:solidFill>
                <a:highlight>
                  <a:srgbClr val="FFFF00"/>
                </a:highlight>
              </a:rPr>
              <a:t> </a:t>
            </a:r>
            <a:r>
              <a:rPr lang="en-US" sz="1400" kern="0" dirty="0">
                <a:solidFill>
                  <a:schemeClr val="bg2"/>
                </a:solidFill>
                <a:highlight>
                  <a:srgbClr val="FFFF00"/>
                </a:highlight>
              </a:rPr>
              <a:t>** We need a lot of timers every meet**</a:t>
            </a:r>
            <a:endParaRPr lang="en-US" sz="1200" kern="0" dirty="0">
              <a:solidFill>
                <a:schemeClr val="bg2"/>
              </a:solidFill>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8E7FB9D6-2349-0F13-E7DA-CCEF1DFA99D5}"/>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F6E8AB12-1808-9972-75EA-6F717789E6D6}"/>
              </a:ext>
            </a:extLst>
          </p:cNvPr>
          <p:cNvSpPr>
            <a:spLocks noGrp="1" noChangeArrowheads="1"/>
          </p:cNvSpPr>
          <p:nvPr>
            <p:ph type="title"/>
          </p:nvPr>
        </p:nvSpPr>
        <p:spPr>
          <a:xfrm>
            <a:off x="1908175" y="115888"/>
            <a:ext cx="7056438" cy="719137"/>
          </a:xfrm>
        </p:spPr>
        <p:txBody>
          <a:bodyPr/>
          <a:lstStyle/>
          <a:p>
            <a:pPr eaLnBrk="1" hangingPunct="1"/>
            <a:r>
              <a:rPr lang="en-US" b="1" dirty="0">
                <a:solidFill>
                  <a:srgbClr val="000000"/>
                </a:solidFill>
              </a:rPr>
              <a:t>Role Descriptions</a:t>
            </a:r>
          </a:p>
        </p:txBody>
      </p:sp>
      <p:sp>
        <p:nvSpPr>
          <p:cNvPr id="2" name="Text Placeholder 4">
            <a:extLst>
              <a:ext uri="{FF2B5EF4-FFF2-40B4-BE49-F238E27FC236}">
                <a16:creationId xmlns:a16="http://schemas.microsoft.com/office/drawing/2014/main" id="{BBCF5133-13D8-7890-E663-7B4185584383}"/>
              </a:ext>
            </a:extLst>
          </p:cNvPr>
          <p:cNvSpPr txBox="1">
            <a:spLocks/>
          </p:cNvSpPr>
          <p:nvPr/>
        </p:nvSpPr>
        <p:spPr bwMode="auto">
          <a:xfrm>
            <a:off x="1676400" y="845658"/>
            <a:ext cx="7101468" cy="48894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600" b="1" dirty="0"/>
              <a:t>Official</a:t>
            </a:r>
            <a:r>
              <a:rPr lang="en-US" sz="1600" dirty="0"/>
              <a:t> – Trained volunteers that ensure consistency in all the rules of USA Swimming at swim meets. Types of officials include Referees, Starters, Stroke &amp; Turn Officials, and Administrative Officials. Officials are the volunteers around the pool during swim meets with white shirts on. Please email our head stroke and turn judge Juliet Vile at jdvile@gmail.com if you are interested in being an official.</a:t>
            </a:r>
          </a:p>
          <a:p>
            <a:endParaRPr lang="en-US" sz="1600" kern="0" dirty="0">
              <a:solidFill>
                <a:schemeClr val="bg2"/>
              </a:solidFill>
            </a:endParaRPr>
          </a:p>
          <a:p>
            <a:r>
              <a:rPr lang="en-US" sz="1600" b="1" dirty="0"/>
              <a:t>Marshal/ Meet Safety Officer</a:t>
            </a:r>
            <a:r>
              <a:rPr lang="en-US" sz="1600" dirty="0"/>
              <a:t> – A volunteer whose responsibility is to enforce warm-up procedures and maintain order in the swimming venue. Safety in the swimming venue is their priority. The team needs 10 volunteers to be certified as Marshals. Training is available on the USA Swimming website VSI Meet Marshal Training Guide. Parents can access the Meet Marshal Exam through the Education Course Catalog tab in their accounts on www.usaswimming.org. Click on the browse button to see all of the available training and certifications and scroll thru to find the Meet Marshal Exam. </a:t>
            </a:r>
          </a:p>
          <a:p>
            <a:endParaRPr lang="en-US" sz="1600" kern="0" dirty="0">
              <a:solidFill>
                <a:schemeClr val="bg2"/>
              </a:solidFill>
            </a:endParaRPr>
          </a:p>
        </p:txBody>
      </p:sp>
    </p:spTree>
    <p:extLst>
      <p:ext uri="{BB962C8B-B14F-4D97-AF65-F5344CB8AC3E}">
        <p14:creationId xmlns:p14="http://schemas.microsoft.com/office/powerpoint/2010/main" val="19847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7AF97D86-5D47-58FB-5533-43F08FF43D53}"/>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4075D9C8-158D-E9F2-5AA1-9B4836648C20}"/>
              </a:ext>
            </a:extLst>
          </p:cNvPr>
          <p:cNvSpPr>
            <a:spLocks noGrp="1" noChangeArrowheads="1"/>
          </p:cNvSpPr>
          <p:nvPr>
            <p:ph type="title"/>
          </p:nvPr>
        </p:nvSpPr>
        <p:spPr>
          <a:xfrm>
            <a:off x="1908175" y="115888"/>
            <a:ext cx="7056438" cy="719137"/>
          </a:xfrm>
        </p:spPr>
        <p:txBody>
          <a:bodyPr/>
          <a:lstStyle/>
          <a:p>
            <a:pPr eaLnBrk="1" hangingPunct="1"/>
            <a:r>
              <a:rPr lang="en-US" b="1" dirty="0">
                <a:solidFill>
                  <a:srgbClr val="000000"/>
                </a:solidFill>
              </a:rPr>
              <a:t>Hospitality Committee</a:t>
            </a:r>
          </a:p>
        </p:txBody>
      </p:sp>
      <p:sp>
        <p:nvSpPr>
          <p:cNvPr id="2" name="Text Placeholder 4">
            <a:extLst>
              <a:ext uri="{FF2B5EF4-FFF2-40B4-BE49-F238E27FC236}">
                <a16:creationId xmlns:a16="http://schemas.microsoft.com/office/drawing/2014/main" id="{ECB13C18-9959-2F8D-BCA6-F1034C88C089}"/>
              </a:ext>
            </a:extLst>
          </p:cNvPr>
          <p:cNvSpPr txBox="1">
            <a:spLocks/>
          </p:cNvSpPr>
          <p:nvPr/>
        </p:nvSpPr>
        <p:spPr bwMode="auto">
          <a:xfrm>
            <a:off x="1849641" y="805124"/>
            <a:ext cx="7101468" cy="48894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600" kern="0" dirty="0">
                <a:solidFill>
                  <a:schemeClr val="bg2"/>
                </a:solidFill>
              </a:rPr>
              <a:t>Board Contact: Whitney Smith</a:t>
            </a:r>
          </a:p>
          <a:p>
            <a:r>
              <a:rPr lang="en-US" sz="1600" kern="0" dirty="0">
                <a:solidFill>
                  <a:schemeClr val="bg2"/>
                </a:solidFill>
              </a:rPr>
              <a:t>Coach Sponsor: Coach Susan</a:t>
            </a:r>
          </a:p>
          <a:p>
            <a:endParaRPr lang="en-US" sz="1600" kern="0" dirty="0">
              <a:solidFill>
                <a:schemeClr val="bg2"/>
              </a:solidFill>
            </a:endParaRPr>
          </a:p>
          <a:p>
            <a:pPr marL="0" indent="0">
              <a:buNone/>
            </a:pPr>
            <a:r>
              <a:rPr lang="en-US" sz="1600" kern="0" dirty="0">
                <a:solidFill>
                  <a:schemeClr val="bg2"/>
                </a:solidFill>
              </a:rPr>
              <a:t>This committee is the spread warmth and comfort coalition. Some common task include but not limited to:</a:t>
            </a:r>
          </a:p>
          <a:p>
            <a:pPr marL="0" indent="0">
              <a:buNone/>
            </a:pPr>
            <a:endParaRPr lang="en-US" sz="1600" kern="0" dirty="0">
              <a:solidFill>
                <a:schemeClr val="bg2"/>
              </a:solidFill>
            </a:endParaRPr>
          </a:p>
          <a:p>
            <a:r>
              <a:rPr lang="en-US" sz="1600" kern="0" dirty="0">
                <a:solidFill>
                  <a:schemeClr val="bg2"/>
                </a:solidFill>
                <a:highlight>
                  <a:srgbClr val="FFFF00"/>
                </a:highlight>
              </a:rPr>
              <a:t>URGENT NEED- </a:t>
            </a:r>
            <a:r>
              <a:rPr lang="en-US" sz="1600" kern="0" dirty="0">
                <a:solidFill>
                  <a:schemeClr val="bg2"/>
                </a:solidFill>
              </a:rPr>
              <a:t>“Travel Agent”- Person to plan team hotels</a:t>
            </a:r>
          </a:p>
          <a:p>
            <a:r>
              <a:rPr lang="en-US" sz="1600" kern="0" dirty="0">
                <a:solidFill>
                  <a:schemeClr val="bg2"/>
                </a:solidFill>
              </a:rPr>
              <a:t>Meal planning for meets ( budgeting, coordination, set-up)</a:t>
            </a:r>
          </a:p>
          <a:p>
            <a:r>
              <a:rPr lang="en-US" sz="1600" kern="0" dirty="0">
                <a:solidFill>
                  <a:schemeClr val="bg2"/>
                </a:solidFill>
              </a:rPr>
              <a:t>Parties, banquets, and award ceremonies</a:t>
            </a:r>
          </a:p>
          <a:p>
            <a:pPr marL="0" indent="0">
              <a:buNone/>
            </a:pPr>
            <a:r>
              <a:rPr lang="en-US" sz="1600" kern="0" dirty="0">
                <a:solidFill>
                  <a:schemeClr val="bg2"/>
                </a:solidFill>
              </a:rPr>
              <a:t>         </a:t>
            </a:r>
          </a:p>
          <a:p>
            <a:pPr marL="0" indent="0" algn="ctr">
              <a:buNone/>
            </a:pPr>
            <a:r>
              <a:rPr lang="en-US" sz="1600" kern="0" dirty="0">
                <a:solidFill>
                  <a:schemeClr val="bg2"/>
                </a:solidFill>
              </a:rPr>
              <a:t>If we want to bring some of these back, we need people! </a:t>
            </a:r>
          </a:p>
          <a:p>
            <a:pPr marL="0" indent="0" algn="ctr">
              <a:buNone/>
            </a:pPr>
            <a:r>
              <a:rPr lang="en-US" sz="1600" kern="0" dirty="0">
                <a:solidFill>
                  <a:schemeClr val="bg2"/>
                </a:solidFill>
              </a:rPr>
              <a:t>Pool potlucks, parties, banquets, award ceremonies, gold gathering, Saturday Senior Breakfast.</a:t>
            </a:r>
          </a:p>
          <a:p>
            <a:pPr marL="0" indent="0" algn="ctr">
              <a:buNone/>
            </a:pPr>
            <a:endParaRPr lang="en-US" sz="1600" kern="0" dirty="0">
              <a:solidFill>
                <a:schemeClr val="bg2"/>
              </a:solidFill>
            </a:endParaRPr>
          </a:p>
          <a:p>
            <a:pPr marL="0" indent="0" algn="ctr">
              <a:buNone/>
            </a:pPr>
            <a:endParaRPr lang="en-US" sz="1600" kern="0" dirty="0">
              <a:solidFill>
                <a:schemeClr val="bg2"/>
              </a:solidFill>
            </a:endParaRPr>
          </a:p>
          <a:p>
            <a:pPr marL="0" indent="0" algn="ctr">
              <a:buNone/>
            </a:pPr>
            <a:r>
              <a:rPr lang="en-US" sz="1600" kern="0" dirty="0">
                <a:solidFill>
                  <a:schemeClr val="bg2"/>
                </a:solidFill>
              </a:rPr>
              <a:t>If you are interested in supporting, please reach out to Whitney @ </a:t>
            </a:r>
            <a:r>
              <a:rPr lang="en-US" sz="1600" kern="0" dirty="0">
                <a:solidFill>
                  <a:schemeClr val="bg2"/>
                </a:solidFill>
                <a:hlinkClick r:id="rId3"/>
              </a:rPr>
              <a:t>Whitnesmith@gmail.com</a:t>
            </a:r>
            <a:r>
              <a:rPr lang="en-US" sz="1600" kern="0" dirty="0">
                <a:solidFill>
                  <a:schemeClr val="bg2"/>
                </a:solidFill>
              </a:rPr>
              <a:t> or indicate your interest on the parent interest survey to follow.</a:t>
            </a:r>
          </a:p>
          <a:p>
            <a:endParaRPr lang="en-US" sz="1600" kern="0" dirty="0">
              <a:solidFill>
                <a:schemeClr val="bg2"/>
              </a:solidFill>
            </a:endParaRPr>
          </a:p>
        </p:txBody>
      </p:sp>
      <p:sp>
        <p:nvSpPr>
          <p:cNvPr id="3" name="Star: 7 Points 2">
            <a:extLst>
              <a:ext uri="{FF2B5EF4-FFF2-40B4-BE49-F238E27FC236}">
                <a16:creationId xmlns:a16="http://schemas.microsoft.com/office/drawing/2014/main" id="{4DB3298F-B28B-FA0D-7C8C-335CE27AF357}"/>
              </a:ext>
            </a:extLst>
          </p:cNvPr>
          <p:cNvSpPr/>
          <p:nvPr/>
        </p:nvSpPr>
        <p:spPr>
          <a:xfrm>
            <a:off x="2362200" y="3352800"/>
            <a:ext cx="381000" cy="304800"/>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7 Points 3">
            <a:extLst>
              <a:ext uri="{FF2B5EF4-FFF2-40B4-BE49-F238E27FC236}">
                <a16:creationId xmlns:a16="http://schemas.microsoft.com/office/drawing/2014/main" id="{F3730F51-7784-D2A5-01DF-6F298D1C150C}"/>
              </a:ext>
            </a:extLst>
          </p:cNvPr>
          <p:cNvSpPr/>
          <p:nvPr/>
        </p:nvSpPr>
        <p:spPr>
          <a:xfrm>
            <a:off x="8077200" y="3352800"/>
            <a:ext cx="381000" cy="304800"/>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36A43F3-281A-1AB8-3215-4D9819C7C16D}"/>
              </a:ext>
            </a:extLst>
          </p:cNvPr>
          <p:cNvPicPr>
            <a:picLocks noChangeAspect="1"/>
          </p:cNvPicPr>
          <p:nvPr/>
        </p:nvPicPr>
        <p:blipFill>
          <a:blip r:embed="rId4"/>
          <a:stretch>
            <a:fillRect/>
          </a:stretch>
        </p:blipFill>
        <p:spPr>
          <a:xfrm>
            <a:off x="6858000" y="5278342"/>
            <a:ext cx="1897106" cy="1463770"/>
          </a:xfrm>
          <a:prstGeom prst="rect">
            <a:avLst/>
          </a:prstGeom>
        </p:spPr>
      </p:pic>
    </p:spTree>
    <p:extLst>
      <p:ext uri="{BB962C8B-B14F-4D97-AF65-F5344CB8AC3E}">
        <p14:creationId xmlns:p14="http://schemas.microsoft.com/office/powerpoint/2010/main" val="472933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E46A2061-B60A-04CB-D1A2-27C72C96C9C9}"/>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B3C12102-FE10-D6C0-71F9-8F033A69E3E5}"/>
              </a:ext>
            </a:extLst>
          </p:cNvPr>
          <p:cNvSpPr>
            <a:spLocks noGrp="1" noChangeArrowheads="1"/>
          </p:cNvSpPr>
          <p:nvPr>
            <p:ph type="title"/>
          </p:nvPr>
        </p:nvSpPr>
        <p:spPr>
          <a:xfrm>
            <a:off x="1908175" y="115888"/>
            <a:ext cx="7056438" cy="719137"/>
          </a:xfrm>
        </p:spPr>
        <p:txBody>
          <a:bodyPr/>
          <a:lstStyle/>
          <a:p>
            <a:pPr eaLnBrk="1" hangingPunct="1"/>
            <a:r>
              <a:rPr lang="en-US" b="1" dirty="0">
                <a:solidFill>
                  <a:srgbClr val="000000"/>
                </a:solidFill>
              </a:rPr>
              <a:t>Fundraising Committee</a:t>
            </a:r>
          </a:p>
        </p:txBody>
      </p:sp>
      <p:sp>
        <p:nvSpPr>
          <p:cNvPr id="2" name="Text Placeholder 4">
            <a:extLst>
              <a:ext uri="{FF2B5EF4-FFF2-40B4-BE49-F238E27FC236}">
                <a16:creationId xmlns:a16="http://schemas.microsoft.com/office/drawing/2014/main" id="{18F80A07-6BA2-03AA-42C9-13E0DF040C4C}"/>
              </a:ext>
            </a:extLst>
          </p:cNvPr>
          <p:cNvSpPr txBox="1">
            <a:spLocks/>
          </p:cNvSpPr>
          <p:nvPr/>
        </p:nvSpPr>
        <p:spPr bwMode="auto">
          <a:xfrm>
            <a:off x="1676400" y="845658"/>
            <a:ext cx="7101468" cy="48894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sz="1600" kern="0" dirty="0">
              <a:solidFill>
                <a:schemeClr val="bg2"/>
              </a:solidFill>
              <a:highlight>
                <a:srgbClr val="FFFF00"/>
              </a:highlight>
            </a:endParaRPr>
          </a:p>
        </p:txBody>
      </p:sp>
      <p:sp>
        <p:nvSpPr>
          <p:cNvPr id="6" name="TextBox 5">
            <a:extLst>
              <a:ext uri="{FF2B5EF4-FFF2-40B4-BE49-F238E27FC236}">
                <a16:creationId xmlns:a16="http://schemas.microsoft.com/office/drawing/2014/main" id="{8465598A-29B1-8C03-22A6-E2D5E4D17F40}"/>
              </a:ext>
            </a:extLst>
          </p:cNvPr>
          <p:cNvSpPr txBox="1"/>
          <p:nvPr/>
        </p:nvSpPr>
        <p:spPr>
          <a:xfrm>
            <a:off x="2209800" y="859066"/>
            <a:ext cx="6400800" cy="3539430"/>
          </a:xfrm>
          <a:prstGeom prst="rect">
            <a:avLst/>
          </a:prstGeom>
          <a:noFill/>
        </p:spPr>
        <p:txBody>
          <a:bodyPr wrap="square">
            <a:spAutoFit/>
          </a:bodyPr>
          <a:lstStyle/>
          <a:p>
            <a:r>
              <a:rPr lang="en-US" sz="1400" kern="0" dirty="0">
                <a:solidFill>
                  <a:schemeClr val="bg2"/>
                </a:solidFill>
              </a:rPr>
              <a:t>Board Contact: Julie Miller</a:t>
            </a:r>
          </a:p>
          <a:p>
            <a:r>
              <a:rPr lang="en-US" sz="1400" kern="0" dirty="0">
                <a:solidFill>
                  <a:schemeClr val="bg2"/>
                </a:solidFill>
              </a:rPr>
              <a:t>Coach Sponsor: Coach Buffy</a:t>
            </a:r>
          </a:p>
          <a:p>
            <a:endParaRPr lang="en-US" sz="1400" kern="0" dirty="0">
              <a:solidFill>
                <a:schemeClr val="bg2"/>
              </a:solidFill>
              <a:highlight>
                <a:srgbClr val="FFFF00"/>
              </a:highlight>
            </a:endParaRPr>
          </a:p>
          <a:p>
            <a:pPr marL="0" indent="0">
              <a:buNone/>
            </a:pPr>
            <a:r>
              <a:rPr lang="en-US" sz="1400" kern="0" dirty="0">
                <a:solidFill>
                  <a:schemeClr val="bg2"/>
                </a:solidFill>
              </a:rPr>
              <a:t>This committee are the bridge builders and assist with all things financial. Some common task include but not limited to:</a:t>
            </a:r>
          </a:p>
          <a:p>
            <a:pPr marL="0" indent="0">
              <a:buNone/>
            </a:pPr>
            <a:endParaRPr lang="en-US" sz="1400" kern="0" dirty="0">
              <a:solidFill>
                <a:schemeClr val="bg2"/>
              </a:solidFill>
              <a:highlight>
                <a:srgbClr val="FFFF00"/>
              </a:highlight>
            </a:endParaRPr>
          </a:p>
          <a:p>
            <a:pPr marL="285750" indent="-285750">
              <a:buFont typeface="Arial" panose="020B0604020202020204" pitchFamily="34" charset="0"/>
              <a:buChar char="•"/>
            </a:pPr>
            <a:r>
              <a:rPr lang="en-US" sz="1400" kern="0" dirty="0">
                <a:solidFill>
                  <a:schemeClr val="bg2"/>
                </a:solidFill>
              </a:rPr>
              <a:t>Championing local involvement</a:t>
            </a:r>
          </a:p>
          <a:p>
            <a:pPr marL="285750" indent="-285750">
              <a:buFont typeface="Arial" panose="020B0604020202020204" pitchFamily="34" charset="0"/>
              <a:buChar char="•"/>
            </a:pPr>
            <a:r>
              <a:rPr lang="en-US" sz="1400" kern="0" dirty="0">
                <a:solidFill>
                  <a:schemeClr val="bg2"/>
                </a:solidFill>
              </a:rPr>
              <a:t>Generating financial sponsorships</a:t>
            </a:r>
          </a:p>
          <a:p>
            <a:pPr marL="285750" indent="-285750">
              <a:buFont typeface="Arial" panose="020B0604020202020204" pitchFamily="34" charset="0"/>
              <a:buChar char="•"/>
            </a:pPr>
            <a:r>
              <a:rPr lang="en-US" sz="1400" kern="0" dirty="0">
                <a:solidFill>
                  <a:schemeClr val="bg2"/>
                </a:solidFill>
              </a:rPr>
              <a:t>Helping with fundraising opportunities- </a:t>
            </a:r>
            <a:r>
              <a:rPr lang="en-US" sz="1400" kern="0" dirty="0" err="1">
                <a:solidFill>
                  <a:schemeClr val="bg2"/>
                </a:solidFill>
              </a:rPr>
              <a:t>AmazonSmiles</a:t>
            </a:r>
            <a:r>
              <a:rPr lang="en-US" sz="1400" kern="0" dirty="0">
                <a:solidFill>
                  <a:schemeClr val="bg2"/>
                </a:solidFill>
              </a:rPr>
              <a:t>, Kroger, Concessions, Swag, Swim-a-Thon, and more</a:t>
            </a:r>
          </a:p>
          <a:p>
            <a:pPr marL="285750" indent="-285750">
              <a:buFont typeface="Arial" panose="020B0604020202020204" pitchFamily="34" charset="0"/>
              <a:buChar char="•"/>
            </a:pPr>
            <a:r>
              <a:rPr lang="en-US" sz="1400" kern="0" dirty="0">
                <a:solidFill>
                  <a:schemeClr val="bg2"/>
                </a:solidFill>
              </a:rPr>
              <a:t>Relationship creation and maintaining</a:t>
            </a:r>
          </a:p>
          <a:p>
            <a:pPr marL="285750" indent="-285750">
              <a:buFont typeface="Arial" panose="020B0604020202020204" pitchFamily="34" charset="0"/>
              <a:buChar char="•"/>
            </a:pPr>
            <a:r>
              <a:rPr lang="en-US" sz="1400" kern="0" dirty="0">
                <a:solidFill>
                  <a:schemeClr val="bg2"/>
                </a:solidFill>
              </a:rPr>
              <a:t>Grant writing if we have a person and opportunity **</a:t>
            </a:r>
          </a:p>
          <a:p>
            <a:pPr marL="0" indent="0">
              <a:buNone/>
            </a:pPr>
            <a:r>
              <a:rPr lang="en-US" sz="1400" kern="0" dirty="0">
                <a:solidFill>
                  <a:schemeClr val="bg2"/>
                </a:solidFill>
              </a:rPr>
              <a:t>         </a:t>
            </a:r>
            <a:endParaRPr lang="en-US" sz="1400" kern="0" dirty="0">
              <a:solidFill>
                <a:schemeClr val="bg2"/>
              </a:solidFill>
              <a:highlight>
                <a:srgbClr val="FFFF00"/>
              </a:highlight>
            </a:endParaRPr>
          </a:p>
          <a:p>
            <a:pPr marL="0" indent="0" algn="ctr">
              <a:buNone/>
            </a:pPr>
            <a:r>
              <a:rPr lang="en-US" sz="1400" kern="0" dirty="0">
                <a:solidFill>
                  <a:schemeClr val="bg2"/>
                </a:solidFill>
              </a:rPr>
              <a:t>If you are interested in supporting, please reach out to Julie @ jeh4306@gmail.com or indicate your interest on the parent interest survey to follow.</a:t>
            </a:r>
          </a:p>
        </p:txBody>
      </p:sp>
      <p:pic>
        <p:nvPicPr>
          <p:cNvPr id="8" name="Picture 7">
            <a:extLst>
              <a:ext uri="{FF2B5EF4-FFF2-40B4-BE49-F238E27FC236}">
                <a16:creationId xmlns:a16="http://schemas.microsoft.com/office/drawing/2014/main" id="{E084E55B-76A6-3307-E86F-81BDDB2C1127}"/>
              </a:ext>
            </a:extLst>
          </p:cNvPr>
          <p:cNvPicPr>
            <a:picLocks noChangeAspect="1"/>
          </p:cNvPicPr>
          <p:nvPr/>
        </p:nvPicPr>
        <p:blipFill>
          <a:blip r:embed="rId3"/>
          <a:stretch>
            <a:fillRect/>
          </a:stretch>
        </p:blipFill>
        <p:spPr>
          <a:xfrm>
            <a:off x="3538898" y="4711086"/>
            <a:ext cx="3376472" cy="2047957"/>
          </a:xfrm>
          <a:prstGeom prst="rect">
            <a:avLst/>
          </a:prstGeom>
        </p:spPr>
      </p:pic>
    </p:spTree>
    <p:extLst>
      <p:ext uri="{BB962C8B-B14F-4D97-AF65-F5344CB8AC3E}">
        <p14:creationId xmlns:p14="http://schemas.microsoft.com/office/powerpoint/2010/main" val="4035789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614CCC96-4B27-0CAC-B4DC-52CEBC307E1E}"/>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D6C15965-0EFC-D92B-B848-F6103BC45964}"/>
              </a:ext>
            </a:extLst>
          </p:cNvPr>
          <p:cNvSpPr>
            <a:spLocks noGrp="1" noChangeArrowheads="1"/>
          </p:cNvSpPr>
          <p:nvPr>
            <p:ph type="title"/>
          </p:nvPr>
        </p:nvSpPr>
        <p:spPr>
          <a:xfrm>
            <a:off x="1908175" y="115888"/>
            <a:ext cx="7056438" cy="719137"/>
          </a:xfrm>
        </p:spPr>
        <p:txBody>
          <a:bodyPr/>
          <a:lstStyle/>
          <a:p>
            <a:pPr eaLnBrk="1" hangingPunct="1"/>
            <a:r>
              <a:rPr lang="en-US" b="1" dirty="0">
                <a:solidFill>
                  <a:srgbClr val="000000"/>
                </a:solidFill>
              </a:rPr>
              <a:t>Meet Committee</a:t>
            </a:r>
          </a:p>
        </p:txBody>
      </p:sp>
      <p:sp>
        <p:nvSpPr>
          <p:cNvPr id="2" name="Text Placeholder 4">
            <a:extLst>
              <a:ext uri="{FF2B5EF4-FFF2-40B4-BE49-F238E27FC236}">
                <a16:creationId xmlns:a16="http://schemas.microsoft.com/office/drawing/2014/main" id="{9C11F1A9-C687-36E4-9762-7B03F09E15B8}"/>
              </a:ext>
            </a:extLst>
          </p:cNvPr>
          <p:cNvSpPr txBox="1">
            <a:spLocks/>
          </p:cNvSpPr>
          <p:nvPr/>
        </p:nvSpPr>
        <p:spPr bwMode="auto">
          <a:xfrm>
            <a:off x="1676400" y="835025"/>
            <a:ext cx="7101468" cy="48894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600" kern="0" dirty="0">
                <a:solidFill>
                  <a:schemeClr val="bg2"/>
                </a:solidFill>
              </a:rPr>
              <a:t>Board Contact: Juliet</a:t>
            </a:r>
          </a:p>
          <a:p>
            <a:r>
              <a:rPr lang="en-US" sz="1600" kern="0" dirty="0">
                <a:solidFill>
                  <a:schemeClr val="bg2"/>
                </a:solidFill>
              </a:rPr>
              <a:t>Coach Sponsor: Amina</a:t>
            </a:r>
          </a:p>
          <a:p>
            <a:endParaRPr lang="en-US" sz="1600" kern="0" dirty="0">
              <a:solidFill>
                <a:schemeClr val="bg2"/>
              </a:solidFill>
              <a:highlight>
                <a:srgbClr val="FFFF00"/>
              </a:highlight>
            </a:endParaRPr>
          </a:p>
          <a:p>
            <a:pPr marL="0" indent="0">
              <a:buNone/>
            </a:pPr>
            <a:r>
              <a:rPr lang="en-US" sz="1600" kern="0" dirty="0">
                <a:solidFill>
                  <a:schemeClr val="bg2"/>
                </a:solidFill>
              </a:rPr>
              <a:t>This committee are those who get us swimming and keep us swimming. Some common task include but not limited to:</a:t>
            </a:r>
          </a:p>
          <a:p>
            <a:pPr marL="0" indent="0">
              <a:buNone/>
            </a:pPr>
            <a:endParaRPr lang="en-US" sz="1600" kern="0" dirty="0">
              <a:solidFill>
                <a:schemeClr val="bg2"/>
              </a:solidFill>
              <a:highlight>
                <a:srgbClr val="FFFF00"/>
              </a:highlight>
            </a:endParaRPr>
          </a:p>
          <a:p>
            <a:r>
              <a:rPr lang="en-US" sz="1600" kern="0" dirty="0">
                <a:solidFill>
                  <a:schemeClr val="bg2"/>
                </a:solidFill>
              </a:rPr>
              <a:t>Read/Analyze Times and data</a:t>
            </a:r>
          </a:p>
          <a:p>
            <a:r>
              <a:rPr lang="en-US" sz="1600" kern="0" dirty="0">
                <a:solidFill>
                  <a:schemeClr val="bg2"/>
                </a:solidFill>
              </a:rPr>
              <a:t>Selecting and Coordination of:</a:t>
            </a:r>
          </a:p>
          <a:p>
            <a:pPr lvl="1"/>
            <a:r>
              <a:rPr lang="en-US" sz="1200" kern="0" dirty="0">
                <a:solidFill>
                  <a:schemeClr val="bg2"/>
                </a:solidFill>
              </a:rPr>
              <a:t> Meet Vendors, locations,  business agreements, paperwork</a:t>
            </a:r>
          </a:p>
          <a:p>
            <a:r>
              <a:rPr lang="en-US" sz="1600" kern="0" dirty="0">
                <a:solidFill>
                  <a:schemeClr val="bg2"/>
                </a:solidFill>
              </a:rPr>
              <a:t>Getting officials for the team</a:t>
            </a:r>
          </a:p>
          <a:p>
            <a:r>
              <a:rPr lang="en-US" sz="1600" kern="0" dirty="0">
                <a:solidFill>
                  <a:schemeClr val="bg2"/>
                </a:solidFill>
              </a:rPr>
              <a:t>Meet safety coordination</a:t>
            </a:r>
          </a:p>
          <a:p>
            <a:r>
              <a:rPr lang="en-US" sz="1600" kern="0" dirty="0">
                <a:solidFill>
                  <a:schemeClr val="bg2"/>
                </a:solidFill>
              </a:rPr>
              <a:t>Creating Psych Sheets/ Heat Sheets</a:t>
            </a:r>
          </a:p>
          <a:p>
            <a:endParaRPr lang="en-US" sz="1600" kern="0" dirty="0">
              <a:solidFill>
                <a:schemeClr val="bg2"/>
              </a:solidFill>
            </a:endParaRPr>
          </a:p>
          <a:p>
            <a:pPr marL="0" indent="0">
              <a:buNone/>
            </a:pPr>
            <a:r>
              <a:rPr lang="en-US" sz="1600" kern="0" dirty="0">
                <a:solidFill>
                  <a:schemeClr val="bg2"/>
                </a:solidFill>
              </a:rPr>
              <a:t>         </a:t>
            </a:r>
          </a:p>
          <a:p>
            <a:pPr marL="0" indent="0" algn="ctr">
              <a:buNone/>
            </a:pPr>
            <a:endParaRPr lang="en-US" sz="1600" kern="0" dirty="0">
              <a:solidFill>
                <a:schemeClr val="bg2"/>
              </a:solidFill>
              <a:highlight>
                <a:srgbClr val="FFFF00"/>
              </a:highlight>
            </a:endParaRPr>
          </a:p>
          <a:p>
            <a:pPr marL="0" indent="0" algn="ctr">
              <a:buNone/>
            </a:pPr>
            <a:r>
              <a:rPr lang="en-US" sz="1600" kern="0" dirty="0">
                <a:solidFill>
                  <a:schemeClr val="bg2"/>
                </a:solidFill>
              </a:rPr>
              <a:t>If you are interested in supporting, please reach out to Juliet @ </a:t>
            </a:r>
            <a:r>
              <a:rPr lang="en-US" sz="1600" kern="0" dirty="0">
                <a:solidFill>
                  <a:schemeClr val="bg2"/>
                </a:solidFill>
                <a:hlinkClick r:id="rId3"/>
              </a:rPr>
              <a:t>jdvile@gmail.com</a:t>
            </a:r>
            <a:r>
              <a:rPr lang="en-US" sz="1600" kern="0" dirty="0">
                <a:solidFill>
                  <a:schemeClr val="bg2"/>
                </a:solidFill>
              </a:rPr>
              <a:t> or indicate your interest on the parent interest survey to follow.</a:t>
            </a:r>
          </a:p>
          <a:p>
            <a:endParaRPr lang="en-US" sz="1600" kern="0" dirty="0">
              <a:solidFill>
                <a:schemeClr val="bg2"/>
              </a:solidFill>
              <a:highlight>
                <a:srgbClr val="FFFF00"/>
              </a:highlight>
            </a:endParaRPr>
          </a:p>
        </p:txBody>
      </p:sp>
      <p:pic>
        <p:nvPicPr>
          <p:cNvPr id="4" name="Picture 3">
            <a:extLst>
              <a:ext uri="{FF2B5EF4-FFF2-40B4-BE49-F238E27FC236}">
                <a16:creationId xmlns:a16="http://schemas.microsoft.com/office/drawing/2014/main" id="{67C3DBBF-6FF1-CBBC-12A7-0EDBE81EBCFC}"/>
              </a:ext>
            </a:extLst>
          </p:cNvPr>
          <p:cNvPicPr>
            <a:picLocks noChangeAspect="1"/>
          </p:cNvPicPr>
          <p:nvPr/>
        </p:nvPicPr>
        <p:blipFill>
          <a:blip r:embed="rId4"/>
          <a:stretch>
            <a:fillRect/>
          </a:stretch>
        </p:blipFill>
        <p:spPr>
          <a:xfrm>
            <a:off x="6840827" y="2594465"/>
            <a:ext cx="2030413" cy="1669069"/>
          </a:xfrm>
          <a:prstGeom prst="rect">
            <a:avLst/>
          </a:prstGeom>
        </p:spPr>
      </p:pic>
    </p:spTree>
    <p:extLst>
      <p:ext uri="{BB962C8B-B14F-4D97-AF65-F5344CB8AC3E}">
        <p14:creationId xmlns:p14="http://schemas.microsoft.com/office/powerpoint/2010/main" val="154656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E768-2718-AD28-06FD-49633C7F047B}"/>
              </a:ext>
            </a:extLst>
          </p:cNvPr>
          <p:cNvSpPr>
            <a:spLocks noGrp="1"/>
          </p:cNvSpPr>
          <p:nvPr>
            <p:ph type="ctrTitle"/>
          </p:nvPr>
        </p:nvSpPr>
        <p:spPr/>
        <p:txBody>
          <a:bodyPr/>
          <a:lstStyle/>
          <a:p>
            <a:r>
              <a:rPr lang="en-US" dirty="0"/>
              <a:t>Team Engagement</a:t>
            </a:r>
          </a:p>
        </p:txBody>
      </p:sp>
      <p:sp>
        <p:nvSpPr>
          <p:cNvPr id="3" name="Subtitle 2">
            <a:extLst>
              <a:ext uri="{FF2B5EF4-FFF2-40B4-BE49-F238E27FC236}">
                <a16:creationId xmlns:a16="http://schemas.microsoft.com/office/drawing/2014/main" id="{530F46CA-D2FB-7E06-602E-EE3CB0A35011}"/>
              </a:ext>
            </a:extLst>
          </p:cNvPr>
          <p:cNvSpPr>
            <a:spLocks noGrp="1"/>
          </p:cNvSpPr>
          <p:nvPr>
            <p:ph type="subTitle" idx="1"/>
          </p:nvPr>
        </p:nvSpPr>
        <p:spPr>
          <a:xfrm>
            <a:off x="2667000" y="2133600"/>
            <a:ext cx="6048375" cy="696913"/>
          </a:xfrm>
        </p:spPr>
        <p:txBody>
          <a:bodyPr/>
          <a:lstStyle/>
          <a:p>
            <a:r>
              <a:rPr lang="en-US" dirty="0"/>
              <a:t>Opportunities to connect and grow- outside of the water.</a:t>
            </a:r>
          </a:p>
          <a:p>
            <a:endParaRPr lang="en-US" dirty="0"/>
          </a:p>
        </p:txBody>
      </p:sp>
    </p:spTree>
    <p:extLst>
      <p:ext uri="{BB962C8B-B14F-4D97-AF65-F5344CB8AC3E}">
        <p14:creationId xmlns:p14="http://schemas.microsoft.com/office/powerpoint/2010/main" val="1290762665"/>
      </p:ext>
    </p:extLst>
  </p:cSld>
  <p:clrMapOvr>
    <a:masterClrMapping/>
  </p:clrMapOvr>
</p:sld>
</file>

<file path=ppt/theme/theme1.xml><?xml version="1.0" encoding="utf-8"?>
<a:theme xmlns:a="http://schemas.openxmlformats.org/drawingml/2006/main" name="template">
  <a:themeElements>
    <a:clrScheme name="template 12">
      <a:dk1>
        <a:srgbClr val="4D4D4D"/>
      </a:dk1>
      <a:lt1>
        <a:srgbClr val="FFFFFF"/>
      </a:lt1>
      <a:dk2>
        <a:srgbClr val="4D4D4D"/>
      </a:dk2>
      <a:lt2>
        <a:srgbClr val="0F3F68"/>
      </a:lt2>
      <a:accent1>
        <a:srgbClr val="30A6DF"/>
      </a:accent1>
      <a:accent2>
        <a:srgbClr val="76D0F8"/>
      </a:accent2>
      <a:accent3>
        <a:srgbClr val="FFFFFF"/>
      </a:accent3>
      <a:accent4>
        <a:srgbClr val="404040"/>
      </a:accent4>
      <a:accent5>
        <a:srgbClr val="ADD0EC"/>
      </a:accent5>
      <a:accent6>
        <a:srgbClr val="6ABCE1"/>
      </a:accent6>
      <a:hlink>
        <a:srgbClr val="1F7BB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58AEF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519E"/>
        </a:lt2>
        <a:accent1>
          <a:srgbClr val="037AB9"/>
        </a:accent1>
        <a:accent2>
          <a:srgbClr val="019ACD"/>
        </a:accent2>
        <a:accent3>
          <a:srgbClr val="FFFFFF"/>
        </a:accent3>
        <a:accent4>
          <a:srgbClr val="404040"/>
        </a:accent4>
        <a:accent5>
          <a:srgbClr val="AABED9"/>
        </a:accent5>
        <a:accent6>
          <a:srgbClr val="018BBA"/>
        </a:accent6>
        <a:hlink>
          <a:srgbClr val="B0A6C9"/>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A3384"/>
        </a:lt2>
        <a:accent1>
          <a:srgbClr val="3075D1"/>
        </a:accent1>
        <a:accent2>
          <a:srgbClr val="63B1FF"/>
        </a:accent2>
        <a:accent3>
          <a:srgbClr val="FFFFFF"/>
        </a:accent3>
        <a:accent4>
          <a:srgbClr val="404040"/>
        </a:accent4>
        <a:accent5>
          <a:srgbClr val="ADBDE5"/>
        </a:accent5>
        <a:accent6>
          <a:srgbClr val="59A0E7"/>
        </a:accent6>
        <a:hlink>
          <a:srgbClr val="4390E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2B7A"/>
        </a:lt2>
        <a:accent1>
          <a:srgbClr val="50AAFF"/>
        </a:accent1>
        <a:accent2>
          <a:srgbClr val="5182BA"/>
        </a:accent2>
        <a:accent3>
          <a:srgbClr val="FFFFFF"/>
        </a:accent3>
        <a:accent4>
          <a:srgbClr val="404040"/>
        </a:accent4>
        <a:accent5>
          <a:srgbClr val="B3D2FF"/>
        </a:accent5>
        <a:accent6>
          <a:srgbClr val="4975A8"/>
        </a:accent6>
        <a:hlink>
          <a:srgbClr val="87C5FF"/>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246D"/>
        </a:lt2>
        <a:accent1>
          <a:srgbClr val="225FB3"/>
        </a:accent1>
        <a:accent2>
          <a:srgbClr val="4EA8FF"/>
        </a:accent2>
        <a:accent3>
          <a:srgbClr val="FFFFFF"/>
        </a:accent3>
        <a:accent4>
          <a:srgbClr val="404040"/>
        </a:accent4>
        <a:accent5>
          <a:srgbClr val="ABB6D6"/>
        </a:accent5>
        <a:accent6>
          <a:srgbClr val="4698E7"/>
        </a:accent6>
        <a:hlink>
          <a:srgbClr val="61BFFF"/>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236E"/>
        </a:lt2>
        <a:accent1>
          <a:srgbClr val="7399BE"/>
        </a:accent1>
        <a:accent2>
          <a:srgbClr val="4FA7FF"/>
        </a:accent2>
        <a:accent3>
          <a:srgbClr val="FFFFFF"/>
        </a:accent3>
        <a:accent4>
          <a:srgbClr val="404040"/>
        </a:accent4>
        <a:accent5>
          <a:srgbClr val="BCCADB"/>
        </a:accent5>
        <a:accent6>
          <a:srgbClr val="4797E7"/>
        </a:accent6>
        <a:hlink>
          <a:srgbClr val="D5E5F4"/>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00246C"/>
        </a:lt2>
        <a:accent1>
          <a:srgbClr val="1C79DA"/>
        </a:accent1>
        <a:accent2>
          <a:srgbClr val="5DB9FF"/>
        </a:accent2>
        <a:accent3>
          <a:srgbClr val="FFFFFF"/>
        </a:accent3>
        <a:accent4>
          <a:srgbClr val="404040"/>
        </a:accent4>
        <a:accent5>
          <a:srgbClr val="ABBEEA"/>
        </a:accent5>
        <a:accent6>
          <a:srgbClr val="53A7E7"/>
        </a:accent6>
        <a:hlink>
          <a:srgbClr val="0766BD"/>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62D6A"/>
        </a:lt2>
        <a:accent1>
          <a:srgbClr val="969696"/>
        </a:accent1>
        <a:accent2>
          <a:srgbClr val="46BBF5"/>
        </a:accent2>
        <a:accent3>
          <a:srgbClr val="FFFFFF"/>
        </a:accent3>
        <a:accent4>
          <a:srgbClr val="404040"/>
        </a:accent4>
        <a:accent5>
          <a:srgbClr val="C9C9C9"/>
        </a:accent5>
        <a:accent6>
          <a:srgbClr val="3FA9DE"/>
        </a:accent6>
        <a:hlink>
          <a:srgbClr val="104674"/>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3436C"/>
        </a:lt2>
        <a:accent1>
          <a:srgbClr val="1F8FD0"/>
        </a:accent1>
        <a:accent2>
          <a:srgbClr val="2E3CA1"/>
        </a:accent2>
        <a:accent3>
          <a:srgbClr val="FFFFFF"/>
        </a:accent3>
        <a:accent4>
          <a:srgbClr val="404040"/>
        </a:accent4>
        <a:accent5>
          <a:srgbClr val="ABC6E4"/>
        </a:accent5>
        <a:accent6>
          <a:srgbClr val="293591"/>
        </a:accent6>
        <a:hlink>
          <a:srgbClr val="9B999A"/>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104573"/>
        </a:lt2>
        <a:accent1>
          <a:srgbClr val="46BBF6"/>
        </a:accent1>
        <a:accent2>
          <a:srgbClr val="63C8F6"/>
        </a:accent2>
        <a:accent3>
          <a:srgbClr val="FFFFFF"/>
        </a:accent3>
        <a:accent4>
          <a:srgbClr val="404040"/>
        </a:accent4>
        <a:accent5>
          <a:srgbClr val="B0DAFA"/>
        </a:accent5>
        <a:accent6>
          <a:srgbClr val="59B5DF"/>
        </a:accent6>
        <a:hlink>
          <a:srgbClr val="CBA47A"/>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0F3F68"/>
        </a:lt2>
        <a:accent1>
          <a:srgbClr val="30A6DF"/>
        </a:accent1>
        <a:accent2>
          <a:srgbClr val="76D0F8"/>
        </a:accent2>
        <a:accent3>
          <a:srgbClr val="FFFFFF"/>
        </a:accent3>
        <a:accent4>
          <a:srgbClr val="404040"/>
        </a:accent4>
        <a:accent5>
          <a:srgbClr val="ADD0EC"/>
        </a:accent5>
        <a:accent6>
          <a:srgbClr val="6ABCE1"/>
        </a:accent6>
        <a:hlink>
          <a:srgbClr val="1F7BBC"/>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7CF173D64FED43B8580F561264F414" ma:contentTypeVersion="14" ma:contentTypeDescription="Create a new document." ma:contentTypeScope="" ma:versionID="b5e0c77d3a06b1372972eb971ec9ea21">
  <xsd:schema xmlns:xsd="http://www.w3.org/2001/XMLSchema" xmlns:xs="http://www.w3.org/2001/XMLSchema" xmlns:p="http://schemas.microsoft.com/office/2006/metadata/properties" xmlns:ns3="61ad5ba6-0de0-49f8-99bf-7bb465465c57" xmlns:ns4="57b8a762-47f2-4cc1-9e18-a98a2d7394da" targetNamespace="http://schemas.microsoft.com/office/2006/metadata/properties" ma:root="true" ma:fieldsID="c470908261592d1d2986e29bf9ad7713" ns3:_="" ns4:_="">
    <xsd:import namespace="61ad5ba6-0de0-49f8-99bf-7bb465465c57"/>
    <xsd:import namespace="57b8a762-47f2-4cc1-9e18-a98a2d7394da"/>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SearchProperties" minOccurs="0"/>
                <xsd:element ref="ns3:MediaServiceDateTaken"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d5ba6-0de0-49f8-99bf-7bb465465c5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b8a762-47f2-4cc1-9e18-a98a2d7394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1ad5ba6-0de0-49f8-99bf-7bb465465c57" xsi:nil="true"/>
  </documentManagement>
</p:properties>
</file>

<file path=customXml/itemProps1.xml><?xml version="1.0" encoding="utf-8"?>
<ds:datastoreItem xmlns:ds="http://schemas.openxmlformats.org/officeDocument/2006/customXml" ds:itemID="{052A59E0-343E-4FB7-9BDD-F6096B077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d5ba6-0de0-49f8-99bf-7bb465465c57"/>
    <ds:schemaRef ds:uri="57b8a762-47f2-4cc1-9e18-a98a2d7394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2796E0-69FD-43FD-AFEC-66BE993E10A3}">
  <ds:schemaRefs>
    <ds:schemaRef ds:uri="http://schemas.microsoft.com/sharepoint/v3/contenttype/forms"/>
  </ds:schemaRefs>
</ds:datastoreItem>
</file>

<file path=customXml/itemProps3.xml><?xml version="1.0" encoding="utf-8"?>
<ds:datastoreItem xmlns:ds="http://schemas.openxmlformats.org/officeDocument/2006/customXml" ds:itemID="{92B4A573-F8D6-4B29-8CA6-856D8E70933E}">
  <ds:schemaRefs>
    <ds:schemaRef ds:uri="http://purl.org/dc/terms/"/>
    <ds:schemaRef ds:uri="57b8a762-47f2-4cc1-9e18-a98a2d7394da"/>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61ad5ba6-0de0-49f8-99bf-7bb465465c5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Template>
  <TotalTime>6160</TotalTime>
  <Words>1624</Words>
  <Application>Microsoft Office PowerPoint</Application>
  <PresentationFormat>On-screen Show (4:3)</PresentationFormat>
  <Paragraphs>169</Paragraphs>
  <Slides>14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Aptos</vt:lpstr>
      <vt:lpstr>Arial</vt:lpstr>
      <vt:lpstr>template</vt:lpstr>
      <vt:lpstr>CCA Marlins Volunteer  and  Team Family Engagement</vt:lpstr>
      <vt:lpstr>2025-2026 Volunteer Requirements</vt:lpstr>
      <vt:lpstr>PowerPoint Presentation</vt:lpstr>
      <vt:lpstr>Role Descriptions</vt:lpstr>
      <vt:lpstr>Role Descriptions</vt:lpstr>
      <vt:lpstr>Hospitality Committee</vt:lpstr>
      <vt:lpstr>Fundraising Committee</vt:lpstr>
      <vt:lpstr>Meet Committee</vt:lpstr>
      <vt:lpstr>Team Engagement</vt:lpstr>
      <vt:lpstr>New Team Swim App</vt:lpstr>
      <vt:lpstr>Team Engagement Activities</vt:lpstr>
      <vt:lpstr>Team Engagement Activities</vt:lpstr>
      <vt:lpstr>Parent Collaboration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ANDEE FOUTZ</dc:creator>
  <cp:lastModifiedBy>ANDEE FOUTZ</cp:lastModifiedBy>
  <cp:revision>11</cp:revision>
  <dcterms:created xsi:type="dcterms:W3CDTF">2025-08-27T14:39:50Z</dcterms:created>
  <dcterms:modified xsi:type="dcterms:W3CDTF">2025-09-07T20:40:13Z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0x010100497CF173D64FED43B8580F561264F414</vt:lpwstr>
  </property>
</Properties>
</file>